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359" r:id="rId2"/>
    <p:sldId id="371" r:id="rId3"/>
    <p:sldId id="365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2" r:id="rId14"/>
    <p:sldId id="381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47" r:id="rId23"/>
  </p:sldIdLst>
  <p:sldSz cx="9144000" cy="6858000" type="screen4x3"/>
  <p:notesSz cx="6797675" cy="9926638"/>
  <p:embeddedFontLst>
    <p:embeddedFont>
      <p:font typeface="맑은 고딕" pitchFamily="50" charset="-127"/>
      <p:regular r:id="rId25"/>
      <p:bold r:id="rId26"/>
    </p:embeddedFont>
    <p:embeddedFont>
      <p:font typeface="나눔손글씨 붓" charset="-127"/>
      <p:regular r:id="rId27"/>
    </p:embeddedFont>
    <p:embeddedFont>
      <p:font typeface="나눔고딕" pitchFamily="50" charset="-127"/>
      <p:regular r:id="rId28"/>
    </p:embeddedFont>
    <p:embeddedFont>
      <p:font typeface="Arial Unicode MS" pitchFamily="50" charset="-127"/>
      <p:regular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CCFF"/>
    <a:srgbClr val="FF0000"/>
    <a:srgbClr val="DD4E21"/>
    <a:srgbClr val="002A7E"/>
    <a:srgbClr val="0E207F"/>
    <a:srgbClr val="663300"/>
    <a:srgbClr val="FCA09E"/>
    <a:srgbClr val="FFFFCC"/>
    <a:srgbClr val="E88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404" autoAdjust="0"/>
  </p:normalViewPr>
  <p:slideViewPr>
    <p:cSldViewPr snapToGrid="0">
      <p:cViewPr>
        <p:scale>
          <a:sx n="117" d="100"/>
          <a:sy n="117" d="100"/>
        </p:scale>
        <p:origin x="-1740" y="-48"/>
      </p:cViewPr>
      <p:guideLst>
        <p:guide orient="horz" pos="729"/>
        <p:guide pos="14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B70ADCB-7B1D-4AE9-91C1-30427E0E3F6A}" type="datetimeFigureOut">
              <a:rPr lang="ko-KR" altLang="en-US"/>
              <a:pPr>
                <a:defRPr/>
              </a:pPr>
              <a:t>2025-03-14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1" tIns="45190" rIns="90381" bIns="4519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0381" tIns="45190" rIns="90381" bIns="4519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593007-2463-4232-82B1-BFF40BB3D8D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771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job.incruit.com/jobdb_info/jobpost.asp?job=1406021700557&amp;ei=h0XwVIXeNIOi8QXDoIGwDA&amp;bvm=bv.87269000,d.dGc&amp;psig=AFQjCNF5kF8uzzgMVn8LrdOkspXsauKRpQ&amp;ust=1425118948899529" TargetMode="External"/><Relationship Id="rId2" Type="http://schemas.openxmlformats.org/officeDocument/2006/relationships/hyperlink" Target="http://www.google.co.kr/url?sa=i&amp;rct=j&amp;q=&amp;esrc=s&amp;source=images&amp;cd=&amp;cad=rja&amp;uact=8&amp;ved=0CAcQjRw&amp;url=http://m.schmc.ac.kr/mobile/seoul/info/location.do&amp;ei=gqtiVI6fJKXsmAW28YGAAw&amp;bvm=bv.79400599,bs.1,d.dGY&amp;psig=AFQjCNE6ReIfMy5Iz3va9ya7IFILZ0Uing&amp;ust=141583892907644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ebmaker21.net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4.gif"/><Relationship Id="rId3" Type="http://schemas.openxmlformats.org/officeDocument/2006/relationships/image" Target="../media/image2.png"/><Relationship Id="rId7" Type="http://schemas.openxmlformats.org/officeDocument/2006/relationships/slide" Target="slide7.xml"/><Relationship Id="rId12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12.gif"/><Relationship Id="rId5" Type="http://schemas.openxmlformats.org/officeDocument/2006/relationships/slide" Target="slide4.xml"/><Relationship Id="rId10" Type="http://schemas.openxmlformats.org/officeDocument/2006/relationships/image" Target="../media/image11.png"/><Relationship Id="rId4" Type="http://schemas.openxmlformats.org/officeDocument/2006/relationships/slide" Target="slide3.xml"/><Relationship Id="rId9" Type="http://schemas.openxmlformats.org/officeDocument/2006/relationships/image" Target="../media/image10.gif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22.png"/><Relationship Id="rId4" Type="http://schemas.openxmlformats.org/officeDocument/2006/relationships/slide" Target="slide22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22.xml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25.png"/><Relationship Id="rId4" Type="http://schemas.openxmlformats.org/officeDocument/2006/relationships/slide" Target="slide22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22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image" Target="../media/image32.png"/><Relationship Id="rId4" Type="http://schemas.openxmlformats.org/officeDocument/2006/relationships/slide" Target="slide4.xml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>
          <a:fgClr>
            <a:srgbClr val="FFFFFF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0"/>
          <p:cNvSpPr>
            <a:spLocks noChangeShapeType="1"/>
          </p:cNvSpPr>
          <p:nvPr/>
        </p:nvSpPr>
        <p:spPr bwMode="auto">
          <a:xfrm flipH="1">
            <a:off x="5914557" y="2506599"/>
            <a:ext cx="192087" cy="17780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602" name="AutoShape 2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4" name="AutoShape 4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6" name="AutoShape 6" descr="data:image/jpeg;base64,/9j/4AAQSkZJRgABAQAAAQABAAD/2wCEAAkGBwgHBgkIBwgKCgkLDRYPDQwMDRsUFRAdIB0iLCgdKSsnKC8tMDIxLSonOD0yODUwNjEvLis1PzcsNzI5MC8BCgoKDg0OGxAQGywkICQrLzItLDc3LSssLiwsLywsLC80LCw2LywsLy4sLCw0LCwsLCwsLDY0LCwtNCwsLCwsNP/AABEIAB0AjwMBEQACEQEDEQH/xAAbAAABBQEBAAAAAAAAAAAAAAAFAAIDBAYHAf/EADwQAAEDAwMBAwgHBwUAAAAAAAECAwQABREGEiExE0FRFSIyYXGRkrEUUlRygdLTBxYXIzRTkyQzc8HR/8QAGwEAAgMBAQEAAAAAAAAAAAAAAgMAAQQGBQf/xAAvEQACAgECBAMHBAMAAAAAAAABAgARAyExBBITUSJB0RQVYZGhsfAyUnHBBYHh/9oADAMBAAIRAxEAPwDevaruCHnEpbi4SogZQrx+9XNt/l84YgBd+x9ZmOZoz97bj/bi/Ar81D744jsvyPrK6zRHV1yAJ7OL0+or81Qf5jiOy/I+snWaYX+L2pPs1q/wOfqV2PQWZ/bX7CL+L2pPs1q/wOfqVOgsntrdhHx/2t6jdkNNqjWvC1hJwy53n/kqdBZR4162E3Z1Vcc/7cX4FfmpnsqfGZveWbsPr6zz96rj/bi/Ar81T2VPjJ7yzdh9fWTwtSz35jLK0Rtq1gHCFZ+dC/DIFJ1jMXH5WcKQNf59Ybv1zFrhFwLYS8s7Wu3c2Jz4n2VkVbM9TI/KIJs1+LkpUR27wJ29BU2+zgKSodUlIPPqx+PjRsnnVRWPLrRYH4/8g5F51NEiT5M1LbwMdT8VCI+zaPXlXGOu05PPWj5EJAEUMmZQS2ummkmvd2vrMyMIb7LbbjTa20KilfbqVwoEg8bevdVKqVrCyZMgYUfpv+f6kjt8vDcS9urS0hEeQhuI+przVAqSCevOM1XIukvq5Kf4bRt2vl1ttwt8RL7MpLxa7V5LQSBueCemT3cd/PNWqKQT+bQcmV0ZVu7r7zxFzv51QYin2OwDykKY+inzWwnId3Z7zhPXHq61OVOS5Opl6tXpe1eXf+pds9yuV105AmKkx4Ml4gFbzIWl3PTACxjPv9VCyhWI3jMeR3xhro/eS2K4zn7zMhS5caWy3GaeaeYZKAd5WPrK+rVOoC2IWJ2LEEg6TGyP6h376vnXBP8AqP8AJiDvGUMqeK9E+yrG8k5hZrc5drrFt7Kglch0ICj0Ge+vpTGhcxY15mCzo120hoiyLRbrpc5LM5bW8Ok8fLFIGRzqJubBhXQnWZnQukndS3ZxTDqmoEVzKnlJ5PPA9pFMfJyj4zPiwdQntOvKsloe3tR5mHkjnKwcVXWyDUjSX7Hw7eFW1lG22ePJizHHHCpTBISpB4PFMyZiCAPOIw8KjoxJ2kulraxMBkuKVvZcG3aeKHiMhXwjzhcBgXJ4zuDD1+gP3GCGYkj6O6l1DgWRnoc4/GsaMAdZ62VC60DUitFvlwnFB0Qgyole1hsg7ieTyatmBg40ZTrUqG0XRD1wS1LiuxpjpcLUhClbQRjb16UXMumm0A48ltRFGX7zbXJ9p+iNLShQKDtOdi9pHmn1GhVqNxuRCy1I7NaBDtrsWallxt1xSywlOWmwT6IB7hUZrNiVjx8q0ZUuemESZsd2IpqMyz2eGkN4HmuhZ6eNEuShrF5OH5mBGletwnNs8Ka4p19DhcUMZDy0j3A4oAxEc2MNqYJTpl8Wa1W8TwgW9TbgUGd25SDkHk9KPqeImt4n2c8ire1fSXdPWVyysNRvpSHmWmuzT/ICV8HIyc89/voXfmNw8WLpirmFkf1Dv31fOuDf9R/k/eZzvGUMqeK9E+yrG8k5hZvpvlWJ5LCjN7Udht67s8V9Kaq1mLHzcw5d52uyzJmpX3bTq3S5QtpB3SFIy2fYf/DWRgF1Uz1EYv4XWR/s+RBiHUGn4DwDkeUrYSckpI/6PFE5NhjBxgcrY1jmtP3NTikdjs2j0irg1rPEY63nkrwOYmqhjTAVGgTQ6jzm1+cg+odKRxHiYVNvA2mN7GxhCwz27gw4tuOlgJUBgd9KzYyhom5o4TMMqkgVGalVJXATDgqW3IlrDSXUJJ7Id6vwoEq7MdmvlobmAbdNvCrtBMxCSW476EtDchThQQMnPHPjTGC0aiEZ+YX2MAQb/MTqVDhhOgqkKwoukKd3dGzkYwKYcY5d5nXO3U28/n8If1BHu0a4qmGWpqGuQ2pKUuqJ9HBSEhOSc+BpaFaqo/Krg3el/mkpveUWtIMPIQu6bZTjzgSs4cSVHCTnzs8jjuIxRaF62gEuMQI8Wp/O8saUmyF6iYgSVOh2LbCh5C3Arzt4+XTxqsgHLY7y8Dk5Qp8l/ubms83xVJIqkkHqslsUoqVCZJJyTt61kPAcOTZQQOmvaeeQ7X9hZ+Gq938N+wSdNe0XkO1/YWfhqewcN+wSdNe0qxdI6eiSG5EWzxGXmzuQ423tUk+INbudu8oYkHlDS0haSlXIIwaGMgiHpaxQZSZUO1xmZCTkOtowr30Rdj5wBjUGwIXUAoEHoaGGdZCzDjMNrbaZSlC/SAHWiLsTZMWuJFBAG8UWJHiJKYzSW0qOSEjrUZy25kx4kxilFSehjJWegsPS2pTiSXmkKQk7jwFdauzVQSoJuBI+iLLHlIksokpcQvtE/wCpXjOc+NMOZiKiBwmMNza/OGLpbmrkwhtxx1lbaw428yrattQ7x1HvBoFao50DCpUVp6Cu1tW9ZfLbbvbBwOkOFec7iRjnPNX1DdwOivLyyaBZ2YUkyESJjqyjZ/PkqcGPxNUXJFS0xBTdn5wjQxsVSSKpJ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36525"/>
            <a:ext cx="1371600" cy="28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0" name="AutoShape 2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2" name="AutoShape 4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4" name="AutoShape 6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6" name="AutoShape 8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4" name="그룹 21"/>
          <p:cNvGrpSpPr>
            <a:grpSpLocks/>
          </p:cNvGrpSpPr>
          <p:nvPr/>
        </p:nvGrpSpPr>
        <p:grpSpPr bwMode="auto">
          <a:xfrm>
            <a:off x="866775" y="5076825"/>
            <a:ext cx="1647825" cy="660400"/>
            <a:chOff x="895350" y="5057775"/>
            <a:chExt cx="1971675" cy="790575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895350" y="5057775"/>
              <a:ext cx="1971675" cy="790575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6" name="그림 28" descr="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5286375"/>
              <a:ext cx="1177925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그룹 18"/>
          <p:cNvGrpSpPr>
            <a:grpSpLocks/>
          </p:cNvGrpSpPr>
          <p:nvPr/>
        </p:nvGrpSpPr>
        <p:grpSpPr bwMode="auto">
          <a:xfrm>
            <a:off x="2714625" y="4981575"/>
            <a:ext cx="6248400" cy="789384"/>
            <a:chOff x="2714624" y="4981575"/>
            <a:chExt cx="6248401" cy="78938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724150" y="5499100"/>
              <a:ext cx="6057901" cy="27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5" rIns="91428" bIns="45715">
              <a:spAutoFit/>
            </a:bodyPr>
            <a:lstStyle/>
            <a:p>
              <a:pPr algn="just" latinLnBrk="0">
                <a:lnSpc>
                  <a:spcPts val="1350"/>
                </a:lnSpc>
                <a:spcAft>
                  <a:spcPts val="0"/>
                </a:spcAft>
              </a:pP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서울특별시 금천구 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가산디지털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1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로 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212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코오롱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디지털타워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애스턴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1406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호 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대표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1688.4750 |   </a:t>
              </a:r>
              <a:r>
                <a:rPr lang="ko-KR" altLang="en-US" sz="900" b="1" dirty="0" err="1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웹메이커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21(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2714624" y="4981575"/>
              <a:ext cx="4752975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담당자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안민희</a:t>
              </a:r>
              <a:endParaRPr lang="en-US" altLang="ko-KR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2714625" y="5308600"/>
              <a:ext cx="62484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전화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070-4323-1879(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직통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 |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팩스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02.864.4756 |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minhee@webmaker21.net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hlinkClick r:id="rId5"/>
                </a:rPr>
                <a:t>http://www.webmaker21.net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257172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24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사용법 </a:t>
            </a:r>
            <a:r>
              <a:rPr lang="ko-KR" altLang="en-US" sz="2400" b="1" dirty="0" smtClean="0">
                <a:solidFill>
                  <a:srgbClr val="00CCFF"/>
                </a:solidFill>
                <a:effectLst/>
                <a:latin typeface="나눔고딕" pitchFamily="50" charset="-127"/>
                <a:ea typeface="나눔고딕" pitchFamily="50" charset="-127"/>
              </a:rPr>
              <a:t>가이드</a:t>
            </a:r>
            <a:endParaRPr lang="en-US" altLang="ko-KR" sz="2400" b="1" dirty="0" smtClean="0">
              <a:solidFill>
                <a:srgbClr val="00CCFF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76288" y="4280693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47713" y="1356518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9525" y="2677479"/>
            <a:ext cx="9134475" cy="137842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96695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사용자 가이드</a:t>
            </a:r>
            <a:endParaRPr lang="en-US" altLang="ko-KR" sz="36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61" name="직선 연결선 60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2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64" name="직사각형 63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5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67" name="직사각형 66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8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69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0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1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2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74" name="직사각형 73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5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8" cstate="print"/>
          <a:srcRect l="7463" t="41796"/>
          <a:stretch>
            <a:fillRect/>
          </a:stretch>
        </p:blipFill>
        <p:spPr bwMode="auto">
          <a:xfrm>
            <a:off x="2344860" y="1593410"/>
            <a:ext cx="5657325" cy="33497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7" name="TextBox 70"/>
          <p:cNvSpPr txBox="1"/>
          <p:nvPr/>
        </p:nvSpPr>
        <p:spPr>
          <a:xfrm>
            <a:off x="2217070" y="1265238"/>
            <a:ext cx="23984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신청하신 도메인으로 접속합니다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8" name="TextBox 71"/>
          <p:cNvSpPr txBox="1"/>
          <p:nvPr/>
        </p:nvSpPr>
        <p:spPr>
          <a:xfrm>
            <a:off x="2225703" y="2155655"/>
            <a:ext cx="45015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(2)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사용자모드를 선택한 다음 아이디와 비밀번호 입력 후 로그인 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2326204" y="2516013"/>
            <a:ext cx="3888432" cy="3312368"/>
            <a:chOff x="3275856" y="3265307"/>
            <a:chExt cx="4680520" cy="3116021"/>
          </a:xfrm>
        </p:grpSpPr>
        <p:pic>
          <p:nvPicPr>
            <p:cNvPr id="80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75856" y="3265307"/>
              <a:ext cx="4680520" cy="311602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81" name="직사각형 80"/>
            <p:cNvSpPr/>
            <p:nvPr/>
          </p:nvSpPr>
          <p:spPr>
            <a:xfrm>
              <a:off x="4067944" y="4365104"/>
              <a:ext cx="1080120" cy="144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59" name="TextBox 32"/>
          <p:cNvSpPr txBox="1"/>
          <p:nvPr/>
        </p:nvSpPr>
        <p:spPr>
          <a:xfrm>
            <a:off x="2099879" y="1265238"/>
            <a:ext cx="5432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보낸메일함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버튼을 클릭하여 발송한 메일의 열람 여부를 확인할 수 있습니다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8" cstate="print"/>
          <a:srcRect b="2697"/>
          <a:stretch>
            <a:fillRect/>
          </a:stretch>
        </p:blipFill>
        <p:spPr bwMode="auto">
          <a:xfrm>
            <a:off x="2319042" y="1571377"/>
            <a:ext cx="1924050" cy="173313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68" name="직사각형 67"/>
          <p:cNvSpPr/>
          <p:nvPr/>
        </p:nvSpPr>
        <p:spPr>
          <a:xfrm>
            <a:off x="3666676" y="2118511"/>
            <a:ext cx="461727" cy="199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245726" y="4080925"/>
            <a:ext cx="6606480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수신 확인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수신 확인은 발송한 메일의 수신 상태를 확인할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텍스트 모드로 발송한 메일은 수신 확인에서 수신 여부를 확인할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받는 사람이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이미지 보지 않기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를 설정한 경우 수신 확인이 되지 않습니다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발송 취소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ko-KR" altLang="en-US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발송 취소는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발송자와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동일 도메인을 사용하는 수신자에 한해 </a:t>
            </a:r>
            <a:r>
              <a:rPr lang="en-US" altLang="ko-KR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읽지 않음</a:t>
            </a:r>
            <a:r>
              <a:rPr lang="en-US" altLang="ko-KR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' 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상태인 경우에만 가능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외부로 발송한 메일은 발송 취소를 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발송 후 수신인이 로그인한 경우에도 발송 취소를 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0" name="그룹 69"/>
          <p:cNvGrpSpPr/>
          <p:nvPr/>
        </p:nvGrpSpPr>
        <p:grpSpPr>
          <a:xfrm>
            <a:off x="2313035" y="3421043"/>
            <a:ext cx="6188193" cy="563072"/>
            <a:chOff x="2774738" y="3421043"/>
            <a:chExt cx="6188193" cy="563072"/>
          </a:xfrm>
        </p:grpSpPr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74738" y="3421043"/>
              <a:ext cx="6188193" cy="56307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66" name="직사각형 65"/>
            <p:cNvSpPr/>
            <p:nvPr/>
          </p:nvSpPr>
          <p:spPr>
            <a:xfrm>
              <a:off x="3836332" y="3820473"/>
              <a:ext cx="1368152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108035" y="3838578"/>
              <a:ext cx="268907" cy="996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4" name="TextBox 46"/>
          <p:cNvSpPr txBox="1"/>
          <p:nvPr/>
        </p:nvSpPr>
        <p:spPr>
          <a:xfrm>
            <a:off x="2321186" y="977040"/>
            <a:ext cx="5904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가져올 외부메일의 정보를 확인합니다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buFontTx/>
              <a:buChar char="-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외부메일계정이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POP3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서버를 운영하는 경우에만 가져올 수 있습니다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FontTx/>
              <a:buChar char="-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메일 가져오기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FontTx/>
              <a:buChar char="-"/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로그인 후 환경설정에서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POP3/SMTP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사용함으로 설정합니다</a:t>
            </a:r>
            <a:r>
              <a:rPr lang="en-US" altLang="ko-KR" sz="1100" dirty="0" smtClean="0"/>
              <a:t>.</a:t>
            </a:r>
          </a:p>
          <a:p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err="1" smtClean="0">
                <a:solidFill>
                  <a:srgbClr val="FF0000"/>
                </a:solidFill>
              </a:rPr>
              <a:t>네이트는</a:t>
            </a:r>
            <a:r>
              <a:rPr lang="ko-KR" altLang="en-US" sz="800" dirty="0" smtClean="0">
                <a:solidFill>
                  <a:srgbClr val="FF0000"/>
                </a:solidFill>
              </a:rPr>
              <a:t> 외부메일연동을 지원하지 </a:t>
            </a:r>
            <a:r>
              <a:rPr lang="ko-KR" altLang="en-US" sz="800" dirty="0" err="1" smtClean="0">
                <a:solidFill>
                  <a:srgbClr val="FF0000"/>
                </a:solidFill>
              </a:rPr>
              <a:t>않는점</a:t>
            </a:r>
            <a:r>
              <a:rPr lang="ko-KR" altLang="en-US" sz="800" dirty="0" smtClean="0">
                <a:solidFill>
                  <a:srgbClr val="FF0000"/>
                </a:solidFill>
              </a:rPr>
              <a:t> 참고 </a:t>
            </a:r>
            <a:r>
              <a:rPr lang="ko-KR" altLang="en-US" sz="800" dirty="0" err="1" smtClean="0">
                <a:solidFill>
                  <a:srgbClr val="FF0000"/>
                </a:solidFill>
              </a:rPr>
              <a:t>부탁드립니다</a:t>
            </a:r>
            <a:r>
              <a:rPr lang="en-US" altLang="ko-KR" sz="800" dirty="0" smtClean="0">
                <a:solidFill>
                  <a:srgbClr val="FF0000"/>
                </a:solidFill>
              </a:rPr>
              <a:t>.)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pPr marL="228600" indent="-228600"/>
            <a:endParaRPr lang="en-US" altLang="ko-KR" sz="1100" dirty="0" smtClean="0"/>
          </a:p>
          <a:p>
            <a:pPr marL="228600" indent="-228600"/>
            <a:endParaRPr lang="ko-KR" altLang="en-US" sz="1100" dirty="0"/>
          </a:p>
        </p:txBody>
      </p:sp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8" cstate="print"/>
          <a:srcRect r="3772"/>
          <a:stretch>
            <a:fillRect/>
          </a:stretch>
        </p:blipFill>
        <p:spPr bwMode="auto">
          <a:xfrm>
            <a:off x="2308098" y="2249292"/>
            <a:ext cx="5984890" cy="345638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2417098" y="4025044"/>
            <a:ext cx="2112692" cy="2938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1306" y="2254313"/>
            <a:ext cx="1107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환경설정 예시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12774" y="5102288"/>
            <a:ext cx="6157394" cy="8911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5151424" y="5767057"/>
            <a:ext cx="724277" cy="15390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7476656" y="5575425"/>
            <a:ext cx="173524" cy="15541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138537" y="5764039"/>
            <a:ext cx="173524" cy="15541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946" r="522"/>
          <a:stretch>
            <a:fillRect/>
          </a:stretch>
        </p:blipFill>
        <p:spPr bwMode="auto">
          <a:xfrm>
            <a:off x="2313287" y="1618386"/>
            <a:ext cx="6266537" cy="280756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4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5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6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7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8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4" name="TextBox 46"/>
          <p:cNvSpPr txBox="1"/>
          <p:nvPr/>
        </p:nvSpPr>
        <p:spPr>
          <a:xfrm>
            <a:off x="2308098" y="1265238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 startAt="2"/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웹메일에서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외부메일 정보를 입력합니다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AutoNum type="arabicParenBoth" startAt="2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318051" y="3067051"/>
            <a:ext cx="9413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331501" y="2184401"/>
            <a:ext cx="2174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08864" y="4159250"/>
            <a:ext cx="185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943651" y="2717801"/>
            <a:ext cx="2401887" cy="787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64" name="Picture 1" descr="Dau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62067" y="5001840"/>
            <a:ext cx="419100" cy="171450"/>
          </a:xfrm>
          <a:prstGeom prst="rect">
            <a:avLst/>
          </a:prstGeom>
          <a:noFill/>
        </p:spPr>
      </p:pic>
      <p:sp>
        <p:nvSpPr>
          <p:cNvPr id="65" name="TextBox 33"/>
          <p:cNvSpPr txBox="1"/>
          <p:nvPr/>
        </p:nvSpPr>
        <p:spPr>
          <a:xfrm>
            <a:off x="2318051" y="4623789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주요 포털 사이트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POP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설정 정보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6" name="tabl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2147" y="4857409"/>
            <a:ext cx="4919898" cy="432854"/>
          </a:xfrm>
          <a:prstGeom prst="rect">
            <a:avLst/>
          </a:prstGeom>
        </p:spPr>
      </p:pic>
      <p:pic>
        <p:nvPicPr>
          <p:cNvPr id="67" name="Picture 2" descr="NAVE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90059" y="5417395"/>
            <a:ext cx="628650" cy="133350"/>
          </a:xfrm>
          <a:prstGeom prst="rect">
            <a:avLst/>
          </a:prstGeom>
          <a:noFill/>
        </p:spPr>
      </p:pic>
      <p:pic>
        <p:nvPicPr>
          <p:cNvPr id="68" name="tabl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2147" y="5262297"/>
            <a:ext cx="4919898" cy="432854"/>
          </a:xfrm>
          <a:prstGeom prst="rect">
            <a:avLst/>
          </a:prstGeom>
        </p:spPr>
      </p:pic>
      <p:pic>
        <p:nvPicPr>
          <p:cNvPr id="69" name="Picture 3" descr="GMai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62067" y="5838777"/>
            <a:ext cx="485775" cy="161925"/>
          </a:xfrm>
          <a:prstGeom prst="rect">
            <a:avLst/>
          </a:prstGeom>
          <a:noFill/>
        </p:spPr>
      </p:pic>
      <p:pic>
        <p:nvPicPr>
          <p:cNvPr id="70" name="tabl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2147" y="5703398"/>
            <a:ext cx="4919898" cy="432854"/>
          </a:xfrm>
          <a:prstGeom prst="rect">
            <a:avLst/>
          </a:prstGeom>
        </p:spPr>
      </p:pic>
      <p:cxnSp>
        <p:nvCxnSpPr>
          <p:cNvPr id="72" name="꺾인 연결선 71"/>
          <p:cNvCxnSpPr/>
          <p:nvPr/>
        </p:nvCxnSpPr>
        <p:spPr>
          <a:xfrm rot="5400000">
            <a:off x="7591331" y="3037437"/>
            <a:ext cx="1149790" cy="38024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767888" y="3775295"/>
            <a:ext cx="1330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***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가져오기 눌러야</a:t>
            </a:r>
            <a:endParaRPr lang="en-US" altLang="ko-KR" sz="8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8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메일함이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업데이트 됩니다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2199992" y="292426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8229789" y="197214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755868" y="271302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8481777" y="253195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25688" y="1600217"/>
            <a:ext cx="6175646" cy="360552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2" name="TextBox 46"/>
          <p:cNvSpPr txBox="1"/>
          <p:nvPr/>
        </p:nvSpPr>
        <p:spPr>
          <a:xfrm>
            <a:off x="2308098" y="1292397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비우기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메일삭제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백업하기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(PC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에 백업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업로드 기능이 있습니다</a:t>
            </a:r>
          </a:p>
        </p:txBody>
      </p:sp>
      <p:cxnSp>
        <p:nvCxnSpPr>
          <p:cNvPr id="58" name="꺾인 연결선 57"/>
          <p:cNvCxnSpPr/>
          <p:nvPr/>
        </p:nvCxnSpPr>
        <p:spPr>
          <a:xfrm rot="10800000" flipV="1">
            <a:off x="6717671" y="4490519"/>
            <a:ext cx="1222221" cy="121316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46"/>
          <p:cNvSpPr txBox="1"/>
          <p:nvPr/>
        </p:nvSpPr>
        <p:spPr>
          <a:xfrm>
            <a:off x="3519757" y="5555073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내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메일함에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원하는 새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추가 할 수 있습니다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62" name="직사각형 61"/>
          <p:cNvSpPr/>
          <p:nvPr/>
        </p:nvSpPr>
        <p:spPr>
          <a:xfrm>
            <a:off x="2336157" y="2741143"/>
            <a:ext cx="9413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/>
          <a:srcRect l="2205" r="621"/>
          <a:stretch>
            <a:fillRect/>
          </a:stretch>
        </p:blipFill>
        <p:spPr bwMode="auto">
          <a:xfrm>
            <a:off x="2343150" y="1256185"/>
            <a:ext cx="6318843" cy="219318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3187013" y="186350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376944" y="1855961"/>
            <a:ext cx="968720" cy="190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127881" y="212454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308758" y="2117002"/>
            <a:ext cx="2364461" cy="191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211158" y="235842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404103" y="2352394"/>
            <a:ext cx="1846907" cy="1735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7084534" y="236597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268425" y="2343339"/>
            <a:ext cx="1377633" cy="2006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722892" y="2568168"/>
            <a:ext cx="3932221" cy="165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548055" y="257269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2334097" y="3607915"/>
            <a:ext cx="6336704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① 개인주소록과 공용주소록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주소록을 개인주소록과 공용주소록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관리자가 입력하는 부서주소록까지 따로 관리할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② 주소록 검색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이메일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전화번호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회사명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부서명 등 다양한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조건값으로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검색할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③ 선택한 주소 복사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이동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삭제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선택한 주소들을 복사하거나 이동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삭제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상세보기를 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④ 선택한 주소에 메일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문자 보내기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선택한 주소에 메일을 보내거나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SMS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문자메시지를 보낼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⑤ 이름순 정렬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좌측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그룹트리에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선택된 그룹 안의 주소 목록 중 가나다 순으로 선택 정렬을 하는 기능입니다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저장된 주소가 많은 경우에 이용하시면 편리합니다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388802" y="3618370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388415" y="403331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385789" y="443921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388716" y="485416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388716" y="528722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09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3451" y="1265238"/>
            <a:ext cx="6117800" cy="367707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60" name="꺾인 연결선 59"/>
          <p:cNvCxnSpPr/>
          <p:nvPr/>
        </p:nvCxnSpPr>
        <p:spPr>
          <a:xfrm rot="10800000">
            <a:off x="4110275" y="1611518"/>
            <a:ext cx="3929204" cy="78765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2343451" y="5043067"/>
            <a:ext cx="6750496" cy="9002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주소록을 등록하실 때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이메일주소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휴대폰은 꼭 입력해주세요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소속그룹은 기본적으로 개인주소록 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미분류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폴더로 지정됩니다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</a:br>
            <a:endParaRPr lang="en-US" altLang="ko-KR" sz="105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입력하신 주소록은 언제든지 수정 가능하며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수시로 업데이트하셔서 사용하시면 더욱 편리합니다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10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2504" y="1265238"/>
            <a:ext cx="4763521" cy="381725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4" name="TextBox 30"/>
          <p:cNvSpPr txBox="1"/>
          <p:nvPr/>
        </p:nvSpPr>
        <p:spPr>
          <a:xfrm>
            <a:off x="2289640" y="5111629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파일을 생성한 프로그램 을 선택한 후 가져오기를 선택하면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 이 업로드 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 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파일과 선택한 버전이 다르면 제대로 가져오지 못할 수 있으니 유의하시기 바랍니다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11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2289640" y="4677085"/>
            <a:ext cx="59046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생성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파일을 사용할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아웃룩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버전을 선택해 주세요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선택된 버전의 양식대로 생성되기 때문에 선택된 버전과 일치하지 않으면 사용하지 못할 수도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)</a:t>
            </a:r>
          </a:p>
          <a:p>
            <a:pPr marL="228600" indent="-228600">
              <a:buAutoNum type="arabicParenBoth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버전을 선택하고 내보내기를 선택하면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주소록을 파일로 다운받을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2504" y="1265238"/>
            <a:ext cx="5591232" cy="339729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1089" y="1971402"/>
            <a:ext cx="4900738" cy="233154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8" name="TextBox 46"/>
          <p:cNvSpPr txBox="1"/>
          <p:nvPr/>
        </p:nvSpPr>
        <p:spPr>
          <a:xfrm>
            <a:off x="2244727" y="1011754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웹 메일에 가장 기본적으로 설정하는 항목입니다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351088" y="1202891"/>
            <a:ext cx="6720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보낸 메일 함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휴지통 저장기간 설정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업무상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웹메일을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자주 이용하시는 분들은 메일을 보낼 때 보낸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메일함에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저장을 하는데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일정 기간을 설정하여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자동으로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메일함을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비울 수 있습니다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메일 사용량이 많은 분들께 추천해드립니다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.) </a:t>
            </a:r>
            <a:endParaRPr lang="ko-KR" altLang="en-US" sz="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/>
          <a:srcRect b="11298"/>
          <a:stretch>
            <a:fillRect/>
          </a:stretch>
        </p:blipFill>
        <p:spPr bwMode="auto">
          <a:xfrm>
            <a:off x="2351089" y="5249498"/>
            <a:ext cx="3886750" cy="82507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2351087" y="4348081"/>
            <a:ext cx="679291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이미지 표시설정</a:t>
            </a:r>
            <a:b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</a:b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이미지 표시 설정은 메일을 열어 읽는 순간 눈에 보이지 않는 이미지가 호출되면서 메일을 보낸 상대방에게 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열람 여부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수신여부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를 알려주는 신호 역할을 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스팸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메일함의 메일을 여는 순간 존재하는 메일주소로 간주되어 악용될 수 있으니 고려하셔서 설정해 주세요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0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7" y="1238079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계정 사용자의 정보를 관리하는 메뉴입니다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이름과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아이디는 변경이 불가능 하며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메일용량 수정은 메일 관리자에서 변경하실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1949125"/>
            <a:ext cx="5616624" cy="29054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6" y="1238079"/>
            <a:ext cx="7091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메일쓰기 시 하단에 서명이 자동 추가되게 설정하는 메뉴입니다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업무상 여러 서명이 필요하신 경우에 서명을 추가하여 메일 작성 시 원하시는 서명을 선택할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1923989"/>
            <a:ext cx="4248472" cy="1307971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39599" y="2532291"/>
            <a:ext cx="4417161" cy="31653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6" y="1238079"/>
            <a:ext cx="7091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수신 시 설정한 조건대로 특정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메일함으로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이동시켜주는 기능입니다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수신 량이 많을 때 유용한 기능입니다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/>
          <a:srcRect l="16802" t="9312"/>
          <a:stretch>
            <a:fillRect/>
          </a:stretch>
        </p:blipFill>
        <p:spPr bwMode="auto">
          <a:xfrm>
            <a:off x="2351088" y="1693008"/>
            <a:ext cx="5603664" cy="325019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38" name="꺾인 연결선 37"/>
          <p:cNvCxnSpPr/>
          <p:nvPr/>
        </p:nvCxnSpPr>
        <p:spPr>
          <a:xfrm rot="10800000">
            <a:off x="3422211" y="2000827"/>
            <a:ext cx="4255129" cy="81481"/>
          </a:xfrm>
          <a:prstGeom prst="bentConnector3">
            <a:avLst>
              <a:gd name="adj1" fmla="val 86383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296763" y="4977622"/>
            <a:ext cx="6678488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등록을 선택하고 알맞은 조건 값을 입력하세요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저장한 조건이 정확한지 확인 후 메일이 자동 분류되는지 확인합니다</a:t>
            </a:r>
            <a:r>
              <a:rPr lang="en-US" altLang="ko-KR" sz="1050" dirty="0" smtClean="0"/>
              <a:t>.</a:t>
            </a:r>
            <a:endParaRPr lang="ko-KR" alt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9525" y="2677479"/>
            <a:ext cx="9134475" cy="137842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96695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관리자 가이드</a:t>
            </a:r>
            <a:endParaRPr lang="en-US" altLang="ko-KR" sz="36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 cstate="print"/>
          <a:srcRect l="7463" t="41796"/>
          <a:stretch>
            <a:fillRect/>
          </a:stretch>
        </p:blipFill>
        <p:spPr bwMode="auto">
          <a:xfrm>
            <a:off x="2344860" y="1593410"/>
            <a:ext cx="5657325" cy="33497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6" name="TextBox 70"/>
          <p:cNvSpPr txBox="1"/>
          <p:nvPr/>
        </p:nvSpPr>
        <p:spPr>
          <a:xfrm>
            <a:off x="2217070" y="1265238"/>
            <a:ext cx="23984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신청하신 도메인으로 접속합니다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71"/>
          <p:cNvSpPr txBox="1"/>
          <p:nvPr/>
        </p:nvSpPr>
        <p:spPr>
          <a:xfrm>
            <a:off x="2225703" y="2155655"/>
            <a:ext cx="45015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(2)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관리자모드를 선택한 다음 아이디와 비밀번호 입력 후 로그인 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2459930"/>
            <a:ext cx="3895803" cy="359499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 l="2159" t="1926" r="10497" b="6796"/>
          <a:stretch>
            <a:fillRect/>
          </a:stretch>
        </p:blipFill>
        <p:spPr bwMode="auto">
          <a:xfrm>
            <a:off x="2351088" y="903118"/>
            <a:ext cx="5325804" cy="357836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2351088" y="1358040"/>
            <a:ext cx="799518" cy="1901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417887" y="1401798"/>
            <a:ext cx="3037233" cy="12870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434485" y="2758310"/>
            <a:ext cx="4224747" cy="392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434485" y="3192876"/>
            <a:ext cx="3654378" cy="12870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368080" y="1356531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366571" y="274925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366571" y="316571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317829" y="4561716"/>
            <a:ext cx="8111753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기본정보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필수사항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계정 아이디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유저가 사용할 아이디를 생성합니다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다른 아이디와 중복으로 사용할 수 없고 추후에 수정할 수 없으니 유의해 주세요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비밀번호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쉽게 알아내지 않도록 영문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숫자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특수문자를 사용하세요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특수문자 중 일부는 사용할 수 없습니다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: ┌ ★ ♧ ┷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용량할당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최소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1000MB(=1GB)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로 설정할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기본언어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메뉴 언어를 설정할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한국어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영어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일본어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중국어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간체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700" dirty="0" err="1" smtClean="0">
                <a:latin typeface="나눔고딕" pitchFamily="50" charset="-127"/>
                <a:ea typeface="나눔고딕" pitchFamily="50" charset="-127"/>
              </a:rPr>
              <a:t>번체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로 설정할 수 있으며 추후에 실제 사용자가 변경할 수 있습니다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9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② 부서정보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선택사항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조직별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그룹이 있는 경우 부서를 설정하시면 부서주소록과 게시판 권한설정이 용이합니다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③ 사용자정보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선택사항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관리자와 유저 모두 직접 설정할 수 있으며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정확한 데이터 관리를 위하여 수시로 업데이트해 주세요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360141" y="459616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360141" y="541850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360141" y="582591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19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2351087" y="1901245"/>
            <a:ext cx="944373" cy="190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7881247" y="2325251"/>
            <a:ext cx="574690" cy="182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6"/>
          <p:cNvSpPr txBox="1"/>
          <p:nvPr/>
        </p:nvSpPr>
        <p:spPr>
          <a:xfrm>
            <a:off x="2224335" y="4469268"/>
            <a:ext cx="5532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 smtClean="0"/>
              <a:t>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 수정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-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선택한 메일 계정의 정보를 수정합니다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 </a:t>
            </a:r>
          </a:p>
          <a:p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 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삭제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–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선택한 메일 계정을 삭제합니다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삭제 전 필요한 데이터는 반드시 미리 백업하시기 바랍니다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2351088" y="1157287"/>
            <a:ext cx="6143923" cy="3224589"/>
            <a:chOff x="2351088" y="1157287"/>
            <a:chExt cx="6143923" cy="322458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"/>
            <a:srcRect l="2148" r="1351"/>
            <a:stretch>
              <a:fillRect/>
            </a:stretch>
          </p:blipFill>
          <p:spPr bwMode="auto">
            <a:xfrm>
              <a:off x="2351088" y="1157287"/>
              <a:ext cx="6143923" cy="322458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250933" y="2362764"/>
              <a:ext cx="692260" cy="1783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395095" y="2343147"/>
              <a:ext cx="692260" cy="1783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직사각형 31"/>
          <p:cNvSpPr/>
          <p:nvPr/>
        </p:nvSpPr>
        <p:spPr>
          <a:xfrm>
            <a:off x="2351087" y="1918730"/>
            <a:ext cx="918323" cy="1861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7938130" y="2329923"/>
            <a:ext cx="515758" cy="163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20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그룹메일 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351088" y="1157288"/>
            <a:ext cx="6237781" cy="2672328"/>
            <a:chOff x="2351088" y="1157288"/>
            <a:chExt cx="6237781" cy="267232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8"/>
            <a:srcRect l="1164" b="10698"/>
            <a:stretch>
              <a:fillRect/>
            </a:stretch>
          </p:blipFill>
          <p:spPr bwMode="auto">
            <a:xfrm>
              <a:off x="2351088" y="1157288"/>
              <a:ext cx="6237781" cy="2645167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44349" y="2951239"/>
              <a:ext cx="2013354" cy="878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" name="직사각형 43"/>
          <p:cNvSpPr/>
          <p:nvPr/>
        </p:nvSpPr>
        <p:spPr>
          <a:xfrm>
            <a:off x="2351088" y="2089861"/>
            <a:ext cx="636556" cy="191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517476" y="1800146"/>
            <a:ext cx="5083316" cy="445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440510" y="173677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439002" y="2296580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15967" y="2553075"/>
            <a:ext cx="5083316" cy="1240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3439004" y="252291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351088" y="3871904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448967" y="3837452"/>
            <a:ext cx="72563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 명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 아이디 설정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그룹 명 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그룹메일을 구분할 수 있는 이름을 입력합니다</a:t>
            </a:r>
            <a:r>
              <a:rPr lang="ko-KR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단기 파견 </a:t>
            </a:r>
            <a:r>
              <a:rPr lang="ko-KR" altLang="en-US" sz="800" dirty="0" err="1" smtClean="0">
                <a:latin typeface="나눔고딕" pitchFamily="50" charset="-127"/>
                <a:ea typeface="나눔고딕" pitchFamily="50" charset="-127"/>
              </a:rPr>
              <a:t>프로젝트팀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 등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그룹 아이디 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실제로 메일을 수신할 수 있는 아이디를 입력합니다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. (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project002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등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) </a:t>
            </a:r>
            <a:endParaRPr lang="ko-KR" altLang="en-US" sz="8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351088" y="444076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450671" y="4406310"/>
            <a:ext cx="7256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옵션설정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lvl="0" eaLnBrk="0" latinLnBrk="0" hangingPunct="0"/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보유하고 있는 도메인에 포함된 모든 사용자가 그룹에 포함되는 기능입니다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lvl="0" eaLnBrk="0" latinLnBrk="0" hangingPunct="0"/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webmail.com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도메인을 선택하면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@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webmail.com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을 사용하는 모든 사용자가 그룹에 포함됩니다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.)   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544593" y="4925088"/>
            <a:ext cx="4326987" cy="739673"/>
            <a:chOff x="2544593" y="4952247"/>
            <a:chExt cx="4326987" cy="739673"/>
          </a:xfrm>
        </p:grpSpPr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 t="2261" r="26267" b="21338"/>
            <a:stretch>
              <a:fillRect/>
            </a:stretch>
          </p:blipFill>
          <p:spPr bwMode="auto">
            <a:xfrm>
              <a:off x="2544593" y="4952247"/>
              <a:ext cx="4326987" cy="739673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56" name="직사각형 55"/>
            <p:cNvSpPr/>
            <p:nvPr/>
          </p:nvSpPr>
          <p:spPr>
            <a:xfrm>
              <a:off x="3813157" y="5548579"/>
              <a:ext cx="1440160" cy="135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7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webmail.com</a:t>
              </a:r>
              <a:endParaRPr lang="ko-KR" altLang="en-US" sz="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804103" y="5387128"/>
              <a:ext cx="1080120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7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webmail.net</a:t>
              </a:r>
              <a:endParaRPr lang="ko-KR" altLang="en-US" sz="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2351088" y="575200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441618" y="5700956"/>
            <a:ext cx="7256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그룹메일에 포함될 메일 주소 선택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새로 만들어질 그룹메일에 포함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함께 메일을 받을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할 사용자들을 선택합니다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21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7" name="그룹 31"/>
          <p:cNvGrpSpPr/>
          <p:nvPr/>
        </p:nvGrpSpPr>
        <p:grpSpPr>
          <a:xfrm>
            <a:off x="625115" y="2239128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4370011" y="1745732"/>
            <a:ext cx="410219" cy="209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2287717" y="1166341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/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계정 전체의 사용량을 간단히 확인할 수 있습니다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전체리포트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 - 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전 계정의 사용량 확인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세부리포트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계정 별  사용량 확인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2351088" y="1736681"/>
            <a:ext cx="5760817" cy="1675874"/>
            <a:chOff x="2351088" y="1736681"/>
            <a:chExt cx="5760817" cy="167587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51088" y="1736681"/>
              <a:ext cx="5760817" cy="1675874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46" name="직사각형 45"/>
            <p:cNvSpPr/>
            <p:nvPr/>
          </p:nvSpPr>
          <p:spPr>
            <a:xfrm>
              <a:off x="3469786" y="2261521"/>
              <a:ext cx="79208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700" dirty="0" smtClean="0">
                  <a:solidFill>
                    <a:schemeClr val="bg1">
                      <a:lumMod val="50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webmail.net</a:t>
              </a:r>
              <a:endPara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3450170" y="4405683"/>
            <a:ext cx="79208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webmail.net</a:t>
            </a:r>
            <a:endParaRPr lang="ko-KR" altLang="en-US" sz="7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2351087" y="3874885"/>
            <a:ext cx="5782055" cy="1937442"/>
            <a:chOff x="2351087" y="3874885"/>
            <a:chExt cx="5782055" cy="193744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6"/>
            <a:srcRect t="333" b="40877"/>
            <a:stretch>
              <a:fillRect/>
            </a:stretch>
          </p:blipFill>
          <p:spPr bwMode="auto">
            <a:xfrm>
              <a:off x="2351087" y="3874885"/>
              <a:ext cx="5782055" cy="193744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67477" y="4948524"/>
              <a:ext cx="1692998" cy="854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그룹 12"/>
          <p:cNvGrpSpPr>
            <a:grpSpLocks/>
          </p:cNvGrpSpPr>
          <p:nvPr/>
        </p:nvGrpSpPr>
        <p:grpSpPr bwMode="auto">
          <a:xfrm>
            <a:off x="2619375" y="2343150"/>
            <a:ext cx="5534025" cy="1220556"/>
            <a:chOff x="2981325" y="1980906"/>
            <a:chExt cx="5534025" cy="1221298"/>
          </a:xfrm>
        </p:grpSpPr>
        <p:sp>
          <p:nvSpPr>
            <p:cNvPr id="17414" name="Text Box 2"/>
            <p:cNvSpPr txBox="1">
              <a:spLocks noChangeArrowheads="1"/>
            </p:cNvSpPr>
            <p:nvPr/>
          </p:nvSpPr>
          <p:spPr bwMode="auto">
            <a:xfrm>
              <a:off x="2981325" y="1980906"/>
              <a:ext cx="5534025" cy="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궁금하신 내용 있으면 아래로 연락주세요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^^.</a:t>
              </a:r>
              <a:endParaRPr lang="en-US" altLang="ko-KR" sz="14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415" name="TextBox 10"/>
            <p:cNvSpPr txBox="1">
              <a:spLocks noChangeArrowheads="1"/>
            </p:cNvSpPr>
            <p:nvPr/>
          </p:nvSpPr>
          <p:spPr bwMode="auto">
            <a:xfrm>
              <a:off x="3276600" y="2447693"/>
              <a:ext cx="3314700" cy="754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4300" b="1" dirty="0">
                  <a:solidFill>
                    <a:srgbClr val="00CCFF"/>
                  </a:solidFill>
                  <a:latin typeface="나눔손글씨 붓" pitchFamily="66" charset="-127"/>
                  <a:ea typeface="나눔손글씨 붓" pitchFamily="66" charset="-127"/>
                </a:rPr>
                <a:t>Thank you ;- )</a:t>
              </a:r>
              <a:endParaRPr lang="ko-KR" altLang="en-US" sz="4300" dirty="0">
                <a:latin typeface="나눔손글씨 붓" pitchFamily="66" charset="-127"/>
                <a:ea typeface="나눔손글씨 붓" pitchFamily="66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-9525" y="3916363"/>
            <a:ext cx="9144000" cy="4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070-4323-1879(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直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|  FAX  02.864.4756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minhee@webmaker21.net |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endParaRPr lang="en-US" altLang="ko-KR" sz="900" b="1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latinLnBrk="0">
              <a:lnSpc>
                <a:spcPts val="1350"/>
              </a:lnSpc>
              <a:spcAft>
                <a:spcPts val="0"/>
              </a:spcAft>
            </a:pP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서울특별시 금천구 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가산디지털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212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코오롱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디지털타워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애스턴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1406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호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 </a:t>
            </a:r>
            <a:endParaRPr lang="ko-KR" altLang="en-US" sz="900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800" dirty="0" smtClean="0">
            <a:latin typeface="나눔고딕" pitchFamily="50" charset="-127"/>
            <a:ea typeface="나눔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24244</TotalTime>
  <Words>1046</Words>
  <Application>Microsoft Office PowerPoint</Application>
  <PresentationFormat>화면 슬라이드 쇼(4:3)</PresentationFormat>
  <Paragraphs>329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0" baseType="lpstr">
      <vt:lpstr>굴림</vt:lpstr>
      <vt:lpstr>Arial</vt:lpstr>
      <vt:lpstr>맑은 고딕</vt:lpstr>
      <vt:lpstr>나눔손글씨 붓</vt:lpstr>
      <vt:lpstr>나눔고딕</vt:lpstr>
      <vt:lpstr>Times New Roman</vt:lpstr>
      <vt:lpstr>Arial Unicode MS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oktomato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박정환</dc:creator>
  <cp:lastModifiedBy>user</cp:lastModifiedBy>
  <cp:revision>3304</cp:revision>
  <dcterms:created xsi:type="dcterms:W3CDTF">2009-05-13T02:30:39Z</dcterms:created>
  <dcterms:modified xsi:type="dcterms:W3CDTF">2025-03-14T01:57:15Z</dcterms:modified>
</cp:coreProperties>
</file>