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57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79" autoAdjust="0"/>
  </p:normalViewPr>
  <p:slideViewPr>
    <p:cSldViewPr>
      <p:cViewPr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736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92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666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3606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748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45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13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11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60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17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4749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DC388-9C76-47A5-A660-1D4A2167AB79}" type="datetimeFigureOut">
              <a:rPr lang="ko-KR" altLang="en-US" smtClean="0"/>
              <a:t>2022-12-01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31793-2364-42BE-9E97-59D5A8836A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142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ebper.co.kr/faq/1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webper.co.kr/faq/8" TargetMode="External"/><Relationship Id="rId7" Type="http://schemas.openxmlformats.org/officeDocument/2006/relationships/image" Target="../media/image11.png"/><Relationship Id="rId2" Type="http://schemas.openxmlformats.org/officeDocument/2006/relationships/hyperlink" Target="https://namu.wiki/w/robots.txt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hyperlink" Target="https://webper.co.kr/faq/35" TargetMode="External"/><Relationship Id="rId10" Type="http://schemas.openxmlformats.org/officeDocument/2006/relationships/image" Target="../media/image14.png"/><Relationship Id="rId4" Type="http://schemas.openxmlformats.org/officeDocument/2006/relationships/hyperlink" Target="https://webper.co.kr/faq/9" TargetMode="Externa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nstepent.webmaker21.kr/_subpage/kor/education/content2.ph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627784" y="1824040"/>
            <a:ext cx="3839379" cy="12511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6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sz="3600" b="1" smtClean="0"/>
              <a:t>슈퍼보</a:t>
            </a:r>
            <a:r>
              <a:rPr lang="ko-KR" altLang="en-US" sz="3600" b="1"/>
              <a:t>드</a:t>
            </a:r>
            <a:r>
              <a:rPr lang="ko-KR" altLang="en-US" sz="3600" b="1" smtClean="0"/>
              <a:t> </a:t>
            </a:r>
            <a:r>
              <a:rPr lang="ko-KR" altLang="en-US" sz="3600" b="1" smtClean="0"/>
              <a:t>매뉴얼</a:t>
            </a:r>
            <a:endParaRPr lang="ko-KR" altLang="en-US" sz="36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539" y="6525345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894496" y="2875113"/>
            <a:ext cx="3265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v 1.0.0</a:t>
            </a:r>
            <a:endParaRPr lang="ko-KR" alt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59276" y="4655318"/>
            <a:ext cx="26911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작성자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웹메이커</a:t>
            </a:r>
            <a:r>
              <a:rPr lang="en-US" altLang="ko-KR" sz="1100" dirty="0" smtClean="0"/>
              <a:t>21</a:t>
            </a:r>
            <a:r>
              <a:rPr lang="ko-KR" altLang="en-US" sz="1100" dirty="0" smtClean="0"/>
              <a:t>㈜ 기획팀</a:t>
            </a:r>
            <a:endParaRPr lang="ko-KR" altLang="en-US" sz="1100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2987824" y="2564904"/>
            <a:ext cx="31719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7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883714"/>
              </p:ext>
            </p:extLst>
          </p:nvPr>
        </p:nvGraphicFramePr>
        <p:xfrm>
          <a:off x="7092280" y="199629"/>
          <a:ext cx="2016130" cy="311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홈페이지주소</a:t>
                      </a:r>
                      <a:r>
                        <a:rPr lang="en-US" altLang="ko-KR" sz="900" dirty="0" smtClean="0"/>
                        <a:t>/</a:t>
                      </a:r>
                      <a:r>
                        <a:rPr lang="en-US" altLang="ko-KR" sz="900" dirty="0" err="1" smtClean="0"/>
                        <a:t>superboard</a:t>
                      </a:r>
                      <a:r>
                        <a:rPr lang="en-US" altLang="ko-KR" sz="900" dirty="0" smtClean="0"/>
                        <a:t>/</a:t>
                      </a:r>
                      <a:r>
                        <a:rPr lang="en-US" altLang="ko-KR" sz="900" dirty="0" err="1" smtClean="0"/>
                        <a:t>adm</a:t>
                      </a:r>
                      <a:r>
                        <a:rPr lang="en-US" altLang="ko-KR" sz="900" dirty="0" smtClean="0"/>
                        <a:t>/</a:t>
                      </a:r>
                    </a:p>
                    <a:p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웹 브라우저에 위와 같은 </a:t>
                      </a:r>
                      <a:r>
                        <a:rPr lang="en-US" altLang="ko-KR" sz="900" dirty="0" err="1" smtClean="0"/>
                        <a:t>url</a:t>
                      </a:r>
                      <a:r>
                        <a:rPr lang="ko-KR" altLang="en-US" sz="900" dirty="0" smtClean="0"/>
                        <a:t>을 입력하여 관리자 페이지 로그인 화면으로 접속</a:t>
                      </a:r>
                      <a:endParaRPr lang="en-US" altLang="ko-KR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아이디 </a:t>
                      </a:r>
                      <a:r>
                        <a:rPr lang="en-US" altLang="ko-KR" sz="900" dirty="0" smtClean="0"/>
                        <a:t>: admin</a:t>
                      </a:r>
                    </a:p>
                    <a:p>
                      <a:r>
                        <a:rPr lang="ko-KR" altLang="en-US" sz="900" dirty="0" smtClean="0"/>
                        <a:t>비밀번호 </a:t>
                      </a:r>
                      <a:r>
                        <a:rPr lang="en-US" altLang="ko-KR" sz="900" dirty="0" smtClean="0"/>
                        <a:t>: webmaker23</a:t>
                      </a:r>
                    </a:p>
                    <a:p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로그인 진행</a:t>
                      </a:r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18671138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15940" y="90994"/>
            <a:ext cx="14061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관리자 로그인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47" y="1556792"/>
            <a:ext cx="5400000" cy="4733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425767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95535" y="699914"/>
            <a:ext cx="4257675" cy="74525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타원 1"/>
          <p:cNvSpPr/>
          <p:nvPr/>
        </p:nvSpPr>
        <p:spPr>
          <a:xfrm>
            <a:off x="287523" y="584696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548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716350"/>
              </p:ext>
            </p:extLst>
          </p:nvPr>
        </p:nvGraphicFramePr>
        <p:xfrm>
          <a:off x="7092280" y="199629"/>
          <a:ext cx="2016130" cy="215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18671138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15940" y="90994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관리자 메인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7104038" y="2577480"/>
            <a:ext cx="2016224" cy="89400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dirty="0" smtClean="0">
                <a:solidFill>
                  <a:schemeClr val="bg2">
                    <a:lumMod val="10000"/>
                  </a:schemeClr>
                </a:solidFill>
              </a:rPr>
              <a:t>[</a:t>
            </a:r>
            <a:r>
              <a:rPr lang="ko-KR" altLang="en-US" sz="1050" dirty="0" smtClean="0">
                <a:solidFill>
                  <a:schemeClr val="bg2">
                    <a:lumMod val="10000"/>
                  </a:schemeClr>
                </a:solidFill>
              </a:rPr>
              <a:t>참고사항</a:t>
            </a:r>
            <a:r>
              <a:rPr lang="en-US" altLang="ko-KR" sz="1050" dirty="0" smtClean="0">
                <a:solidFill>
                  <a:schemeClr val="bg2">
                    <a:lumMod val="10000"/>
                  </a:schemeClr>
                </a:solidFill>
              </a:rPr>
              <a:t>]</a:t>
            </a:r>
          </a:p>
          <a:p>
            <a:r>
              <a:rPr lang="ko-KR" altLang="en-US" sz="1050" dirty="0" smtClean="0">
                <a:solidFill>
                  <a:schemeClr val="bg2">
                    <a:lumMod val="10000"/>
                  </a:schemeClr>
                </a:solidFill>
              </a:rPr>
              <a:t>프로젝트에 따른 특정 메뉴가 추가 되거나 제외 되는 경우가 있을 시 수정 하여 전달 필요</a:t>
            </a:r>
            <a:endParaRPr lang="en-US" altLang="ko-KR" sz="105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3"/>
            <a:ext cx="6480000" cy="3803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662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850933"/>
              </p:ext>
            </p:extLst>
          </p:nvPr>
        </p:nvGraphicFramePr>
        <p:xfrm>
          <a:off x="7092280" y="199629"/>
          <a:ext cx="2016130" cy="512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게시판 리스트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생성된 게시판의 기능 관리</a:t>
                      </a:r>
                      <a:endParaRPr lang="en-US" altLang="ko-KR" sz="900" dirty="0" smtClean="0"/>
                    </a:p>
                    <a:p>
                      <a:endParaRPr lang="en-US" altLang="ko-KR" sz="900" dirty="0" smtClean="0"/>
                    </a:p>
                    <a:p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 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작업 정의서 기반으로 초기 </a:t>
                      </a:r>
                      <a:r>
                        <a:rPr lang="ko-KR" altLang="en-US" sz="900" dirty="0" err="1" smtClean="0">
                          <a:solidFill>
                            <a:srgbClr val="FF0000"/>
                          </a:solidFill>
                        </a:rPr>
                        <a:t>세팅</a:t>
                      </a:r>
                      <a:r>
                        <a:rPr lang="ko-KR" altLang="en-US" sz="900" baseline="0" dirty="0" err="1" smtClean="0">
                          <a:solidFill>
                            <a:srgbClr val="FF0000"/>
                          </a:solidFill>
                        </a:rPr>
                        <a:t>은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rgbClr val="FF0000"/>
                          </a:solidFill>
                        </a:rPr>
                        <a:t>웹메이커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21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에서 진행</a:t>
                      </a:r>
                      <a:endParaRPr lang="en-US" altLang="ko-KR" sz="9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smtClean="0"/>
                        <a:t>해당 게시판 수정 가능</a:t>
                      </a:r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18671138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900" b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smtClean="0"/>
                        <a:t>게시판 내에 카테고리 설정 가능</a:t>
                      </a:r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900" b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권한설정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게시판의 권한 설정 기능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레벨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 :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관리자 권한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레벨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2~9 :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회원 권한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레벨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 :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비회원 권한</a:t>
                      </a: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900" b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댓글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비밀글</a:t>
                      </a:r>
                      <a:endParaRPr lang="ko-KR" altLang="en-US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글답변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게시물 자체에 대한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답글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작성 기능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댓글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게시물 내 글 에 대한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댓글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작성 기능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비밀글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비밀글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작성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암호 설정하여 담당자만 확인 기능 제공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900" b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첨부파일 사용여부 설정 기능</a:t>
                      </a:r>
                      <a:endParaRPr lang="en-US" altLang="ko-KR" sz="900" b="0" baseline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게시물의 첨부할 파일의 갯수를 변경</a:t>
                      </a:r>
                      <a:endParaRPr lang="en-US" altLang="ko-KR" sz="900" b="0" baseline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다운로드 허용 권한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* </a:t>
                      </a:r>
                      <a:r>
                        <a:rPr lang="ko-KR" altLang="en-US" sz="900" b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이 외 프로그램 개발 시 추가된 페이지로 운영 관리 시 추가 변경되는 부분은 없음</a:t>
                      </a:r>
                      <a:r>
                        <a:rPr lang="en-US" altLang="ko-KR" sz="900" b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추후 개발의 용이</a:t>
                      </a:r>
                      <a:r>
                        <a:rPr lang="en-US" altLang="ko-KR" sz="900" b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b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편의성을 위해 구성 됨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15940" y="90994"/>
            <a:ext cx="366158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게시판 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게시판 관리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게시판 수정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548680"/>
            <a:ext cx="6480000" cy="172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6178" y="952287"/>
            <a:ext cx="918610" cy="64807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542115" y="1456343"/>
            <a:ext cx="5261773" cy="43204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타원 1"/>
          <p:cNvSpPr/>
          <p:nvPr/>
        </p:nvSpPr>
        <p:spPr>
          <a:xfrm>
            <a:off x="1426789" y="1276323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330359" y="1168602"/>
            <a:ext cx="545897" cy="23402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6222347" y="1066309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138" y="1988840"/>
            <a:ext cx="4097324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타원 20"/>
          <p:cNvSpPr/>
          <p:nvPr/>
        </p:nvSpPr>
        <p:spPr>
          <a:xfrm>
            <a:off x="1542115" y="2172217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3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693138" y="2549490"/>
            <a:ext cx="2346020" cy="195962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1547664" y="306896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4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693138" y="4653136"/>
            <a:ext cx="3094886" cy="65551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1547664" y="4545136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5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1547664" y="5373216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</a:rPr>
              <a:t>6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1583553" y="630932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7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719456" y="6013842"/>
            <a:ext cx="3094886" cy="65551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/>
          <p:cNvCxnSpPr/>
          <p:nvPr/>
        </p:nvCxnSpPr>
        <p:spPr>
          <a:xfrm flipH="1">
            <a:off x="5634670" y="1899182"/>
            <a:ext cx="703864" cy="546070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622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75705"/>
              </p:ext>
            </p:extLst>
          </p:nvPr>
        </p:nvGraphicFramePr>
        <p:xfrm>
          <a:off x="7092280" y="199629"/>
          <a:ext cx="2016130" cy="228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게시물 등록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해당 게시판의 게시물 등록</a:t>
                      </a:r>
                      <a:endParaRPr lang="en-US" altLang="ko-KR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18671138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22557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게시판 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공지사항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16" y="2170159"/>
            <a:ext cx="6480000" cy="1851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95536" y="2996952"/>
            <a:ext cx="977957" cy="23420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383547" y="2834754"/>
            <a:ext cx="439069" cy="23420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6234247" y="2723894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357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160755"/>
              </p:ext>
            </p:extLst>
          </p:nvPr>
        </p:nvGraphicFramePr>
        <p:xfrm>
          <a:off x="7092280" y="199629"/>
          <a:ext cx="2016130" cy="393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상단공지 사용여부</a:t>
                      </a:r>
                    </a:p>
                    <a:p>
                      <a:r>
                        <a:rPr lang="ko-KR" altLang="en-US" sz="900" dirty="0" smtClean="0"/>
                        <a:t>게시물 작성시 “공지유무”</a:t>
                      </a:r>
                    </a:p>
                    <a:p>
                      <a:r>
                        <a:rPr lang="ko-KR" altLang="en-US" sz="900" dirty="0" err="1" smtClean="0"/>
                        <a:t>체크시</a:t>
                      </a:r>
                      <a:r>
                        <a:rPr lang="ko-KR" altLang="en-US" sz="900" dirty="0" smtClean="0"/>
                        <a:t> 해당 게시물의 리스트 맨 상위 위치 기능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첨부파일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게시판 설정에서 파일첨부 </a:t>
                      </a:r>
                      <a:r>
                        <a:rPr lang="ko-KR" altLang="en-US" sz="900" dirty="0" err="1" smtClean="0"/>
                        <a:t>갯수</a:t>
                      </a:r>
                      <a:r>
                        <a:rPr lang="ko-KR" altLang="en-US" sz="900" dirty="0" smtClean="0"/>
                        <a:t> 설정에 맞춰 노출</a:t>
                      </a:r>
                    </a:p>
                    <a:p>
                      <a:endParaRPr lang="ko-KR" altLang="en-US" sz="900" dirty="0" smtClean="0"/>
                    </a:p>
                    <a:p>
                      <a:r>
                        <a:rPr lang="ko-KR" altLang="en-US" sz="900" dirty="0" smtClean="0"/>
                        <a:t>조회수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임의로 조회수를 변경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초기값 </a:t>
                      </a:r>
                      <a:r>
                        <a:rPr lang="en-US" altLang="ko-KR" sz="900" dirty="0" smtClean="0"/>
                        <a:t>: 0</a:t>
                      </a:r>
                    </a:p>
                    <a:p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작성일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임의로 작성일을 변경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초기값 </a:t>
                      </a:r>
                      <a:r>
                        <a:rPr lang="en-US" altLang="ko-KR" sz="900" dirty="0" smtClean="0"/>
                        <a:t>:  </a:t>
                      </a:r>
                      <a:r>
                        <a:rPr lang="ko-KR" altLang="en-US" sz="900" dirty="0" smtClean="0"/>
                        <a:t>해당 작성날짜</a:t>
                      </a:r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18671138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355738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게시판 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공지사항</a:t>
            </a:r>
            <a:r>
              <a:rPr lang="en-US" altLang="ko-KR" sz="1500" b="1" dirty="0">
                <a:solidFill>
                  <a:schemeClr val="tx2"/>
                </a:solidFill>
              </a:rPr>
              <a:t>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err="1" smtClean="0">
                <a:solidFill>
                  <a:schemeClr val="tx2"/>
                </a:solidFill>
              </a:rPr>
              <a:t>게시글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 등록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24" y="980728"/>
            <a:ext cx="6480000" cy="465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338706" y="1844824"/>
            <a:ext cx="1455925" cy="23420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38707" y="4293096"/>
            <a:ext cx="1929037" cy="108012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230695" y="1736824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25312" y="4185096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687637"/>
              </p:ext>
            </p:extLst>
          </p:nvPr>
        </p:nvGraphicFramePr>
        <p:xfrm>
          <a:off x="7092280" y="199629"/>
          <a:ext cx="2016130" cy="311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홈페이지 기본 정보 설정</a:t>
                      </a:r>
                      <a:r>
                        <a:rPr lang="en-US" altLang="ko-KR" sz="900" dirty="0" smtClean="0"/>
                        <a:t>,</a:t>
                      </a:r>
                    </a:p>
                    <a:p>
                      <a:r>
                        <a:rPr lang="ko-KR" altLang="en-US" sz="900" dirty="0" smtClean="0"/>
                        <a:t>사이트 최적화 적용</a:t>
                      </a:r>
                      <a:r>
                        <a:rPr lang="ko-KR" altLang="en-US" sz="900" baseline="0" dirty="0" smtClean="0"/>
                        <a:t> 가능</a:t>
                      </a:r>
                      <a:endParaRPr lang="en-US" altLang="ko-KR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홈페이지 내 기본 정보 설정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주소 및 연락처 </a:t>
                      </a:r>
                      <a:r>
                        <a:rPr lang="ko-KR" altLang="en-US" sz="900" dirty="0" err="1" smtClean="0"/>
                        <a:t>오시는길도</a:t>
                      </a:r>
                      <a:r>
                        <a:rPr lang="ko-KR" altLang="en-US" sz="900" dirty="0" smtClean="0"/>
                        <a:t> 연동</a:t>
                      </a:r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18671138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온라인 문의 접수 시 운영자에게 메일 발송 가능</a:t>
                      </a:r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오시는길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지도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api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연동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카카오 키 발급 진행 필요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가이드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: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hlinkClick r:id="rId2"/>
                        </a:rPr>
                        <a:t>https://webper.co.kr/faq/10</a:t>
                      </a:r>
                      <a:r>
                        <a:rPr lang="en-US" altLang="ko-KR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31502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사이트설정관리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사이트설정관리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21" y="921533"/>
            <a:ext cx="6480000" cy="4257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23888" y="1853853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60166" y="1556792"/>
            <a:ext cx="2391753" cy="111613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460166" y="3212976"/>
            <a:ext cx="5216679" cy="163506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179512" y="1759594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352155" y="1448792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1352155" y="2834252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3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1348089" y="3140992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240" y="5350109"/>
            <a:ext cx="4320000" cy="61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직선 화살표 연결선 24"/>
          <p:cNvCxnSpPr/>
          <p:nvPr/>
        </p:nvCxnSpPr>
        <p:spPr>
          <a:xfrm>
            <a:off x="3419135" y="4847131"/>
            <a:ext cx="305218" cy="552957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타원 25"/>
          <p:cNvSpPr/>
          <p:nvPr/>
        </p:nvSpPr>
        <p:spPr>
          <a:xfrm>
            <a:off x="2304228" y="555068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4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89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379669"/>
              </p:ext>
            </p:extLst>
          </p:nvPr>
        </p:nvGraphicFramePr>
        <p:xfrm>
          <a:off x="7092280" y="199629"/>
          <a:ext cx="2016130" cy="425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err="1" smtClean="0"/>
                        <a:t>네이버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다음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err="1" smtClean="0"/>
                        <a:t>구글</a:t>
                      </a:r>
                      <a:r>
                        <a:rPr lang="ko-KR" altLang="en-US" sz="900" dirty="0" smtClean="0"/>
                        <a:t> 등 검색 </a:t>
                      </a:r>
                      <a:r>
                        <a:rPr lang="ko-KR" altLang="en-US" sz="900" dirty="0" err="1" smtClean="0"/>
                        <a:t>포털의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 err="1" smtClean="0"/>
                        <a:t>웹페이지</a:t>
                      </a:r>
                      <a:r>
                        <a:rPr lang="ko-KR" altLang="en-US" sz="900" dirty="0" smtClean="0"/>
                        <a:t> 수집 가능 여부를 설정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상세정보</a:t>
                      </a:r>
                      <a:r>
                        <a:rPr lang="en-US" altLang="ko-KR" sz="900" dirty="0" smtClean="0"/>
                        <a:t>: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en-US" altLang="ko-KR" sz="900" dirty="0" smtClean="0">
                          <a:hlinkClick r:id="rId2"/>
                        </a:rPr>
                        <a:t>https://namu.wiki/w/robots.txt</a:t>
                      </a:r>
                      <a:r>
                        <a:rPr lang="en-US" altLang="ko-KR" sz="900" dirty="0" smtClean="0"/>
                        <a:t>)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사이트 제목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사이트 설명 기입</a:t>
                      </a:r>
                      <a:endParaRPr lang="en-US" altLang="ko-KR" sz="900" baseline="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검색 노출 자동 수집</a:t>
                      </a:r>
                      <a:endParaRPr lang="en-US" altLang="ko-KR" sz="900" dirty="0" smtClean="0"/>
                    </a:p>
                    <a:p>
                      <a:endParaRPr lang="en-US" altLang="ko-KR" sz="900" dirty="0" smtClean="0"/>
                    </a:p>
                    <a:p>
                      <a:r>
                        <a:rPr lang="ko-KR" altLang="en-US" sz="900" dirty="0" err="1" smtClean="0"/>
                        <a:t>네이버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 err="1" smtClean="0"/>
                        <a:t>웹마스터도구</a:t>
                      </a:r>
                      <a:r>
                        <a:rPr lang="ko-KR" altLang="en-US" sz="900" dirty="0" smtClean="0"/>
                        <a:t> 등록 가이드</a:t>
                      </a:r>
                      <a:r>
                        <a:rPr lang="en-US" altLang="ko-KR" sz="900" dirty="0" err="1" smtClean="0"/>
                        <a:t>url</a:t>
                      </a:r>
                      <a:r>
                        <a:rPr lang="en-US" altLang="ko-KR" sz="900" baseline="0" dirty="0" smtClean="0"/>
                        <a:t> : </a:t>
                      </a:r>
                      <a:r>
                        <a:rPr lang="en-US" altLang="ko-KR" sz="900" baseline="0" dirty="0" smtClean="0">
                          <a:hlinkClick r:id="rId3"/>
                        </a:rPr>
                        <a:t>https://webper.co.kr/faq/8</a:t>
                      </a:r>
                      <a:r>
                        <a:rPr lang="en-US" altLang="ko-KR" sz="900" baseline="0" dirty="0" smtClean="0"/>
                        <a:t> </a:t>
                      </a:r>
                    </a:p>
                    <a:p>
                      <a:endParaRPr lang="en-US" altLang="ko-KR" sz="900" baseline="0" dirty="0" smtClean="0"/>
                    </a:p>
                    <a:p>
                      <a:r>
                        <a:rPr lang="ko-KR" altLang="en-US" sz="900" baseline="0" dirty="0" err="1" smtClean="0"/>
                        <a:t>구글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ko-KR" altLang="en-US" sz="900" baseline="0" dirty="0" err="1" smtClean="0"/>
                        <a:t>웹마스터도구</a:t>
                      </a:r>
                      <a:r>
                        <a:rPr lang="ko-KR" altLang="en-US" sz="900" baseline="0" dirty="0" smtClean="0"/>
                        <a:t> 등록 가이드</a:t>
                      </a:r>
                      <a:r>
                        <a:rPr lang="en-US" altLang="ko-KR" sz="900" baseline="0" dirty="0" err="1" smtClean="0"/>
                        <a:t>url</a:t>
                      </a:r>
                      <a:r>
                        <a:rPr lang="en-US" altLang="ko-KR" sz="900" baseline="0" dirty="0" smtClean="0"/>
                        <a:t> : </a:t>
                      </a:r>
                      <a:r>
                        <a:rPr lang="en-US" altLang="ko-KR" sz="900" baseline="0" dirty="0" smtClean="0">
                          <a:hlinkClick r:id="rId4"/>
                        </a:rPr>
                        <a:t>https://webper.co.kr/faq/9</a:t>
                      </a:r>
                      <a:r>
                        <a:rPr lang="en-US" altLang="ko-KR" sz="900" baseline="0" dirty="0" smtClean="0"/>
                        <a:t> </a:t>
                      </a:r>
                    </a:p>
                    <a:p>
                      <a:endParaRPr lang="en-US" altLang="ko-KR" sz="900" baseline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다음 </a:t>
                      </a:r>
                      <a:r>
                        <a:rPr lang="ko-KR" altLang="en-US" sz="900" dirty="0" err="1" smtClean="0"/>
                        <a:t>웹마스터도구</a:t>
                      </a:r>
                      <a:r>
                        <a:rPr lang="ko-KR" altLang="en-US" sz="900" dirty="0" smtClean="0"/>
                        <a:t> 등록 가이드</a:t>
                      </a:r>
                      <a:r>
                        <a:rPr lang="en-US" altLang="ko-KR" sz="900" dirty="0" err="1" smtClean="0"/>
                        <a:t>url</a:t>
                      </a:r>
                      <a:r>
                        <a:rPr lang="en-US" altLang="ko-KR" sz="900" dirty="0" smtClean="0"/>
                        <a:t> : </a:t>
                      </a:r>
                      <a:r>
                        <a:rPr lang="en-US" altLang="ko-KR" sz="900" dirty="0" smtClean="0">
                          <a:hlinkClick r:id="rId5"/>
                        </a:rPr>
                        <a:t>https://webper.co.kr/faq/35</a:t>
                      </a:r>
                      <a:endParaRPr lang="en-US" altLang="ko-KR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홈페이지 제목 및 </a:t>
                      </a:r>
                      <a:r>
                        <a:rPr lang="ko-KR" altLang="en-US" sz="900" dirty="0" err="1" smtClean="0"/>
                        <a:t>파비콘</a:t>
                      </a:r>
                      <a:r>
                        <a:rPr lang="ko-KR" altLang="en-US" sz="900" dirty="0" smtClean="0"/>
                        <a:t> 설정</a:t>
                      </a:r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홈페이지 내 사용되는 상단 로고 설정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홈페이지 주소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모바일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전송 시 발송되는 주소 및 이미지 설정 가능</a:t>
                      </a: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31502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사이트설정관리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사이트설정관리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43" y="490435"/>
            <a:ext cx="4369448" cy="61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538240" y="516026"/>
            <a:ext cx="3325555" cy="276895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430229" y="408027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10382" y="4149080"/>
            <a:ext cx="3253414" cy="136815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97728" y="5589240"/>
            <a:ext cx="3253414" cy="64807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474617" y="4437112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30229" y="3367275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430228" y="3789064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3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444673" y="5517232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4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444673" y="630932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608" y="3427867"/>
            <a:ext cx="1800000" cy="24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8" name="직선 화살표 연결선 37"/>
          <p:cNvCxnSpPr/>
          <p:nvPr/>
        </p:nvCxnSpPr>
        <p:spPr>
          <a:xfrm>
            <a:off x="1723939" y="3475275"/>
            <a:ext cx="1690556" cy="0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3531608" y="3427867"/>
            <a:ext cx="1800000" cy="24513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608" y="3742232"/>
            <a:ext cx="1800000" cy="52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3526706" y="3742232"/>
            <a:ext cx="1800000" cy="51313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화살표 연결선 45"/>
          <p:cNvCxnSpPr/>
          <p:nvPr/>
        </p:nvCxnSpPr>
        <p:spPr>
          <a:xfrm>
            <a:off x="2013634" y="3826560"/>
            <a:ext cx="1400861" cy="70504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583" y="4653112"/>
            <a:ext cx="2597409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9" name="직선 화살표 연결선 48"/>
          <p:cNvCxnSpPr/>
          <p:nvPr/>
        </p:nvCxnSpPr>
        <p:spPr>
          <a:xfrm>
            <a:off x="3856590" y="5824024"/>
            <a:ext cx="998065" cy="0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4205768" y="4637638"/>
            <a:ext cx="2598224" cy="1815474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084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182010"/>
              </p:ext>
            </p:extLst>
          </p:nvPr>
        </p:nvGraphicFramePr>
        <p:xfrm>
          <a:off x="7092280" y="199629"/>
          <a:ext cx="2016130" cy="206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홈페이지 내 약관 및 방침 내용 관리 가능</a:t>
                      </a:r>
                      <a:endParaRPr lang="en-US" altLang="ko-KR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38042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사이트설정관리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약관 및 방침 내용 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889650"/>
            <a:ext cx="6480000" cy="3550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365162" y="2189009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220786" y="209475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130" y="4725143"/>
            <a:ext cx="5400000" cy="156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2429970" y="4797151"/>
            <a:ext cx="2376264" cy="28803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화살표 연결선 39"/>
          <p:cNvCxnSpPr/>
          <p:nvPr/>
        </p:nvCxnSpPr>
        <p:spPr>
          <a:xfrm>
            <a:off x="3621781" y="4330615"/>
            <a:ext cx="0" cy="394528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921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589274"/>
              </p:ext>
            </p:extLst>
          </p:nvPr>
        </p:nvGraphicFramePr>
        <p:xfrm>
          <a:off x="7092280" y="199629"/>
          <a:ext cx="2016130" cy="19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홈페이지 내 연혁 추가 등록 </a:t>
                      </a:r>
                      <a:endParaRPr lang="en-US" altLang="ko-KR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연혁관리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104038" y="2577480"/>
            <a:ext cx="2016224" cy="89400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dirty="0" smtClean="0">
                <a:solidFill>
                  <a:schemeClr val="bg2">
                    <a:lumMod val="10000"/>
                  </a:schemeClr>
                </a:solidFill>
              </a:rPr>
              <a:t>[</a:t>
            </a:r>
            <a:r>
              <a:rPr lang="ko-KR" altLang="en-US" sz="1050" dirty="0" smtClean="0">
                <a:solidFill>
                  <a:schemeClr val="bg2">
                    <a:lumMod val="10000"/>
                  </a:schemeClr>
                </a:solidFill>
              </a:rPr>
              <a:t>참고사항</a:t>
            </a:r>
            <a:r>
              <a:rPr lang="en-US" altLang="ko-KR" sz="1050" dirty="0" smtClean="0">
                <a:solidFill>
                  <a:schemeClr val="bg2">
                    <a:lumMod val="10000"/>
                  </a:schemeClr>
                </a:solidFill>
              </a:rPr>
              <a:t>]</a:t>
            </a:r>
          </a:p>
          <a:p>
            <a:r>
              <a:rPr lang="ko-KR" altLang="en-US" sz="1050" dirty="0" smtClean="0">
                <a:solidFill>
                  <a:schemeClr val="bg2">
                    <a:lumMod val="10000"/>
                  </a:schemeClr>
                </a:solidFill>
              </a:rPr>
              <a:t>첨부된 사용자 화면 샘플은 프로젝트마다 디자인 스타일 다르기에 이미지 변경 필요</a:t>
            </a:r>
            <a:endParaRPr lang="en-US" altLang="ko-KR" sz="105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81" y="1426655"/>
            <a:ext cx="6480000" cy="2239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23888" y="2577480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179512" y="2483221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32130"/>
            <a:ext cx="3600000" cy="2222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2555776" y="3732130"/>
            <a:ext cx="3600000" cy="227983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3707904" y="3356992"/>
            <a:ext cx="0" cy="394528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750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943860"/>
              </p:ext>
            </p:extLst>
          </p:nvPr>
        </p:nvGraphicFramePr>
        <p:xfrm>
          <a:off x="7092280" y="199629"/>
          <a:ext cx="2016130" cy="30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팝업등록 링크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팝업등록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팝업제목 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사용기간 </a:t>
                      </a:r>
                    </a:p>
                    <a:p>
                      <a:r>
                        <a:rPr lang="en-US" altLang="ko-KR" sz="900" dirty="0" smtClean="0"/>
                        <a:t>  : </a:t>
                      </a:r>
                      <a:r>
                        <a:rPr lang="ko-KR" altLang="en-US" sz="900" dirty="0" smtClean="0"/>
                        <a:t>기간 내 팝업 노출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사용유무 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팝업타입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적용 </a:t>
                      </a:r>
                      <a:r>
                        <a:rPr lang="en-US" altLang="ko-KR" sz="900" dirty="0" smtClean="0"/>
                        <a:t>Device </a:t>
                      </a:r>
                      <a:r>
                        <a:rPr lang="ko-KR" altLang="en-US" sz="900" dirty="0" smtClean="0"/>
                        <a:t>선택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err="1" smtClean="0"/>
                        <a:t>창위치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가로</a:t>
                      </a:r>
                      <a:r>
                        <a:rPr lang="en-US" altLang="ko-KR" sz="900" dirty="0" smtClean="0"/>
                        <a:t>/</a:t>
                      </a:r>
                      <a:r>
                        <a:rPr lang="ko-KR" altLang="en-US" sz="900" dirty="0" smtClean="0"/>
                        <a:t>세로</a:t>
                      </a:r>
                      <a:r>
                        <a:rPr lang="en-US" altLang="ko-KR" sz="900" dirty="0" smtClean="0"/>
                        <a:t>)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에디터 기능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팝업관리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754240"/>
            <a:ext cx="6480000" cy="1613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78402" y="2105135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6211120" y="1252668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372200" y="1385031"/>
            <a:ext cx="43168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7352"/>
            <a:ext cx="4254910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1774584" y="1917352"/>
            <a:ext cx="4244014" cy="468000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/>
          <p:nvPr/>
        </p:nvCxnSpPr>
        <p:spPr>
          <a:xfrm flipH="1">
            <a:off x="6018598" y="1592026"/>
            <a:ext cx="372542" cy="325326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타원 25"/>
          <p:cNvSpPr/>
          <p:nvPr/>
        </p:nvSpPr>
        <p:spPr>
          <a:xfrm>
            <a:off x="1611585" y="177284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25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696617"/>
              </p:ext>
            </p:extLst>
          </p:nvPr>
        </p:nvGraphicFramePr>
        <p:xfrm>
          <a:off x="7092280" y="199629"/>
          <a:ext cx="2016130" cy="19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19960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팝업관리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(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상세 설명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)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4254910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323528" y="1917352"/>
            <a:ext cx="4244014" cy="86357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179512" y="1809352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69" y="4337821"/>
            <a:ext cx="5400000" cy="203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직선 화살표 연결선 23"/>
          <p:cNvCxnSpPr>
            <a:cxnSpLocks/>
          </p:cNvCxnSpPr>
          <p:nvPr/>
        </p:nvCxnSpPr>
        <p:spPr>
          <a:xfrm>
            <a:off x="1010245" y="4171224"/>
            <a:ext cx="5403724" cy="0"/>
          </a:xfrm>
          <a:prstGeom prst="straightConnector1">
            <a:avLst/>
          </a:prstGeom>
          <a:ln w="19050">
            <a:solidFill>
              <a:schemeClr val="accent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6575991" y="4337821"/>
            <a:ext cx="0" cy="1944216"/>
          </a:xfrm>
          <a:prstGeom prst="straightConnector1">
            <a:avLst/>
          </a:prstGeom>
          <a:ln w="19050">
            <a:solidFill>
              <a:schemeClr val="accent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53521" y="3918248"/>
            <a:ext cx="1934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좌측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0px ~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우측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1920px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입니다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53091" y="4409829"/>
            <a:ext cx="323165" cy="18274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위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0px ~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아래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1786px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입니다</a:t>
            </a:r>
          </a:p>
        </p:txBody>
      </p:sp>
    </p:spTree>
    <p:extLst>
      <p:ext uri="{BB962C8B-B14F-4D97-AF65-F5344CB8AC3E}">
        <p14:creationId xmlns:p14="http://schemas.microsoft.com/office/powerpoint/2010/main" val="1140992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859949"/>
              </p:ext>
            </p:extLst>
          </p:nvPr>
        </p:nvGraphicFramePr>
        <p:xfrm>
          <a:off x="7092280" y="199629"/>
          <a:ext cx="2016130" cy="19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배너 등록 및 삭제 가능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배너관리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2060848"/>
            <a:ext cx="6480000" cy="2003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74454" y="3645025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211120" y="2585587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372200" y="2717950"/>
            <a:ext cx="43168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541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355828"/>
              </p:ext>
            </p:extLst>
          </p:nvPr>
        </p:nvGraphicFramePr>
        <p:xfrm>
          <a:off x="7092280" y="199629"/>
          <a:ext cx="2016130" cy="261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배너위치 선택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메인 배너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중간 배너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하단 배너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롤링 배너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홈페이지에 사용되는 배너</a:t>
                      </a:r>
                      <a:r>
                        <a:rPr lang="ko-KR" altLang="en-US" sz="900" baseline="0" dirty="0" smtClean="0">
                          <a:solidFill>
                            <a:srgbClr val="FF0000"/>
                          </a:solidFill>
                        </a:rPr>
                        <a:t>관리 영역 </a:t>
                      </a:r>
                      <a:r>
                        <a:rPr lang="ko-KR" altLang="en-US" sz="900" baseline="0" dirty="0" err="1" smtClean="0">
                          <a:solidFill>
                            <a:srgbClr val="FF0000"/>
                          </a:solidFill>
                        </a:rPr>
                        <a:t>캡쳐하여</a:t>
                      </a:r>
                      <a:r>
                        <a:rPr lang="ko-KR" altLang="en-US" sz="900" baseline="0" dirty="0" smtClean="0">
                          <a:solidFill>
                            <a:srgbClr val="FF0000"/>
                          </a:solidFill>
                        </a:rPr>
                        <a:t> 안내 필요</a:t>
                      </a:r>
                      <a:endParaRPr lang="ko-KR" altLang="en-US" sz="9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19960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배너관리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배너등록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692696"/>
            <a:ext cx="6480000" cy="3185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78402" y="2285448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547664" y="1484784"/>
            <a:ext cx="2304256" cy="28803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1426789" y="1376784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104038" y="2924944"/>
            <a:ext cx="2016224" cy="89400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dirty="0" smtClean="0">
                <a:solidFill>
                  <a:schemeClr val="bg2">
                    <a:lumMod val="10000"/>
                  </a:schemeClr>
                </a:solidFill>
              </a:rPr>
              <a:t>[</a:t>
            </a:r>
            <a:r>
              <a:rPr lang="ko-KR" altLang="en-US" sz="1050" dirty="0" smtClean="0">
                <a:solidFill>
                  <a:schemeClr val="bg2">
                    <a:lumMod val="10000"/>
                  </a:schemeClr>
                </a:solidFill>
              </a:rPr>
              <a:t>참고사항</a:t>
            </a:r>
            <a:r>
              <a:rPr lang="en-US" altLang="ko-KR" sz="1050" dirty="0" smtClean="0">
                <a:solidFill>
                  <a:schemeClr val="bg2">
                    <a:lumMod val="10000"/>
                  </a:schemeClr>
                </a:solidFill>
              </a:rPr>
              <a:t>]</a:t>
            </a:r>
          </a:p>
          <a:p>
            <a:r>
              <a:rPr lang="ko-KR" altLang="en-US" sz="1050" dirty="0" smtClean="0">
                <a:solidFill>
                  <a:schemeClr val="bg2">
                    <a:lumMod val="10000"/>
                  </a:schemeClr>
                </a:solidFill>
              </a:rPr>
              <a:t>첨부된 사용자 화면 샘플은 프로젝트마다 배너 사용이 다르기에 이미지 변경 필요</a:t>
            </a:r>
            <a:endParaRPr lang="en-US" altLang="ko-KR" sz="105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735" y="3310638"/>
            <a:ext cx="5400000" cy="2861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4129039" y="3429000"/>
            <a:ext cx="2556584" cy="2470853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504191" y="3408257"/>
            <a:ext cx="1278292" cy="812831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505956" y="5086918"/>
            <a:ext cx="1278292" cy="812831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3419872" y="1772816"/>
            <a:ext cx="672863" cy="1537822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/>
          <p:cNvSpPr/>
          <p:nvPr/>
        </p:nvSpPr>
        <p:spPr>
          <a:xfrm>
            <a:off x="4021027" y="3300257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1396179" y="3300257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42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640251"/>
              </p:ext>
            </p:extLst>
          </p:nvPr>
        </p:nvGraphicFramePr>
        <p:xfrm>
          <a:off x="7092280" y="199629"/>
          <a:ext cx="2016130" cy="23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홈페이지 내에서 온라인 문의 접수 내역 확인 가능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온라인 문의에 대한 상세 내용 확인 및 답변 보내기 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온라인 문의 내역 엑셀 다운로드 가능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온라인문의관리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908720"/>
            <a:ext cx="6480000" cy="2863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374454" y="2693587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1530600" y="1856477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691679" y="1988840"/>
            <a:ext cx="5019671" cy="271281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193744" y="1556792"/>
            <a:ext cx="682512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6085732" y="1444289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3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339" y="2420888"/>
            <a:ext cx="3960000" cy="41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직선 화살표 연결선 15"/>
          <p:cNvCxnSpPr/>
          <p:nvPr/>
        </p:nvCxnSpPr>
        <p:spPr>
          <a:xfrm flipH="1">
            <a:off x="5630340" y="2262252"/>
            <a:ext cx="455392" cy="302651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1670340" y="2420889"/>
            <a:ext cx="3960000" cy="411205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1530600" y="2305577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703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83209"/>
              </p:ext>
            </p:extLst>
          </p:nvPr>
        </p:nvGraphicFramePr>
        <p:xfrm>
          <a:off x="7092280" y="199629"/>
          <a:ext cx="2016130" cy="24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회원 등록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홈페이지 관리 계정 생성을 위한 등록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회원 데이터 엑셀 다운로드 기능 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 </a:t>
                      </a:r>
                      <a:r>
                        <a:rPr lang="ko-KR" altLang="en-US" sz="900" dirty="0" smtClean="0"/>
                        <a:t>회원 정보 수정 및 레벨 권한 부여 가능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회</a:t>
            </a:r>
            <a:r>
              <a:rPr lang="ko-KR" altLang="en-US" sz="1500" b="1" dirty="0">
                <a:solidFill>
                  <a:schemeClr val="tx2"/>
                </a:solidFill>
              </a:rPr>
              <a:t>원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1556792"/>
            <a:ext cx="6480000" cy="2164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301897" y="3343440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6036110" y="2132856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084168" y="2501925"/>
            <a:ext cx="647352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5928098" y="2005238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5928098" y="2407614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12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813912"/>
              </p:ext>
            </p:extLst>
          </p:nvPr>
        </p:nvGraphicFramePr>
        <p:xfrm>
          <a:off x="7092280" y="199629"/>
          <a:ext cx="2016130" cy="28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가입된 회원 정보 확인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수정 </a:t>
                      </a:r>
                      <a:endParaRPr lang="en-US" altLang="ko-KR" sz="900" baseline="0" dirty="0" smtClean="0"/>
                    </a:p>
                    <a:p>
                      <a:r>
                        <a:rPr lang="ko-KR" altLang="en-US" sz="900" dirty="0" smtClean="0"/>
                        <a:t>혹은 등록</a:t>
                      </a:r>
                      <a:r>
                        <a:rPr lang="ko-KR" altLang="en-US" sz="900" baseline="0" dirty="0" smtClean="0"/>
                        <a:t> 하고 싶은 회원 정보 기입</a:t>
                      </a:r>
                      <a:endParaRPr lang="ko-KR" altLang="en-US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회원 레벨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1 – </a:t>
                      </a:r>
                      <a:r>
                        <a:rPr lang="ko-KR" altLang="en-US" sz="900" dirty="0" smtClean="0"/>
                        <a:t>비회원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2~9</a:t>
                      </a:r>
                      <a:r>
                        <a:rPr lang="en-US" altLang="ko-KR" sz="900" baseline="0" dirty="0" smtClean="0"/>
                        <a:t> – </a:t>
                      </a:r>
                      <a:r>
                        <a:rPr lang="ko-KR" altLang="en-US" sz="900" baseline="0" dirty="0" smtClean="0"/>
                        <a:t>회원</a:t>
                      </a:r>
                      <a:endParaRPr lang="en-US" altLang="ko-KR" sz="900" baseline="0" dirty="0" smtClean="0"/>
                    </a:p>
                    <a:p>
                      <a:r>
                        <a:rPr lang="en-US" altLang="ko-KR" sz="900" baseline="0" dirty="0" smtClean="0"/>
                        <a:t>10 – </a:t>
                      </a:r>
                      <a:r>
                        <a:rPr lang="ko-KR" altLang="en-US" sz="900" baseline="0" dirty="0" smtClean="0"/>
                        <a:t>최고관리자</a:t>
                      </a:r>
                      <a:endParaRPr lang="en-US" altLang="ko-KR" sz="900" baseline="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회원 레벨 중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관리자 권한을 부여 받은 회원에게 제공 할 수 있는 관리자 관리 메뉴 설정 가능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20633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회원관리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회원상세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1034028"/>
            <a:ext cx="6480000" cy="4819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48676" y="1412776"/>
            <a:ext cx="6455212" cy="203088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53682" y="3501008"/>
            <a:ext cx="6450205" cy="32527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53683" y="5229200"/>
            <a:ext cx="6450205" cy="32527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215876" y="1304776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15876" y="3550435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228974" y="5283838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3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311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55933"/>
              </p:ext>
            </p:extLst>
          </p:nvPr>
        </p:nvGraphicFramePr>
        <p:xfrm>
          <a:off x="7092280" y="199629"/>
          <a:ext cx="2016130" cy="22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가맹점 매장 관리 기능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가맹점 지역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주소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대표번호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대표사진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위치 등 노출 됨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매</a:t>
            </a:r>
            <a:r>
              <a:rPr lang="ko-KR" altLang="en-US" sz="1500" b="1" dirty="0">
                <a:solidFill>
                  <a:schemeClr val="tx2"/>
                </a:solidFill>
              </a:rPr>
              <a:t>장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29" y="1246179"/>
            <a:ext cx="6480000" cy="2557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03638" y="3190395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445949" y="1822243"/>
            <a:ext cx="395864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813" y="3550435"/>
            <a:ext cx="5400000" cy="2521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1441813" y="3563329"/>
            <a:ext cx="5399999" cy="250829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6299212" y="1671485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664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194474"/>
              </p:ext>
            </p:extLst>
          </p:nvPr>
        </p:nvGraphicFramePr>
        <p:xfrm>
          <a:off x="7092280" y="199629"/>
          <a:ext cx="2016130" cy="23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관리자 내에서 </a:t>
                      </a:r>
                      <a:r>
                        <a:rPr lang="ko-KR" altLang="en-US" sz="900" dirty="0" err="1" smtClean="0"/>
                        <a:t>이메일</a:t>
                      </a:r>
                      <a:r>
                        <a:rPr lang="ko-KR" altLang="en-US" sz="900" dirty="0" smtClean="0"/>
                        <a:t> 발송 가능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회원 등급별로도 발송됨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err="1" smtClean="0"/>
                        <a:t>받는사람</a:t>
                      </a:r>
                      <a:r>
                        <a:rPr lang="ko-KR" altLang="en-US" sz="900" dirty="0" smtClean="0"/>
                        <a:t> 입력 시 회원등급은 적용 안됨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err="1" smtClean="0">
                <a:solidFill>
                  <a:schemeClr val="tx2"/>
                </a:solidFill>
              </a:rPr>
              <a:t>이메일발송관리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1095434"/>
            <a:ext cx="6480000" cy="2433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74454" y="3235200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444208" y="1671498"/>
            <a:ext cx="440950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310658" y="1558995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658" y="2924944"/>
            <a:ext cx="4680000" cy="3420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1630657" y="2878005"/>
            <a:ext cx="4680001" cy="346767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/>
          <p:nvPr/>
        </p:nvCxnSpPr>
        <p:spPr>
          <a:xfrm flipH="1">
            <a:off x="5364088" y="1881352"/>
            <a:ext cx="1080120" cy="899576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886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10963"/>
              </p:ext>
            </p:extLst>
          </p:nvPr>
        </p:nvGraphicFramePr>
        <p:xfrm>
          <a:off x="7092280" y="199629"/>
          <a:ext cx="2016130" cy="23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1</a:t>
                      </a:r>
                      <a:r>
                        <a:rPr lang="ko-KR" altLang="en-US" sz="900" dirty="0" smtClean="0"/>
                        <a:t>차 메뉴 추가 시 카테고리 명 입력 후 저장하게 되면 카테고리 값이 생성 된 후 카테고리 추가</a:t>
                      </a:r>
                      <a:r>
                        <a:rPr lang="ko-KR" altLang="en-US" sz="900" baseline="0" dirty="0" smtClean="0"/>
                        <a:t> 됨</a:t>
                      </a:r>
                      <a:endParaRPr lang="ko-KR" altLang="en-US" sz="900" dirty="0" smtClean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1</a:t>
                      </a:r>
                      <a:r>
                        <a:rPr lang="ko-KR" altLang="en-US" sz="900" dirty="0" smtClean="0"/>
                        <a:t>차 메뉴 하위로 </a:t>
                      </a:r>
                      <a:r>
                        <a:rPr lang="en-US" altLang="ko-KR" sz="900" dirty="0" smtClean="0"/>
                        <a:t>2</a:t>
                      </a:r>
                      <a:r>
                        <a:rPr lang="ko-KR" altLang="en-US" sz="900" dirty="0" smtClean="0"/>
                        <a:t>차 카테고리 추가 가능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메뉴 노출 예시 샘플 이미지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카테고리관리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1115981"/>
            <a:ext cx="6480000" cy="3419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71269" y="3442195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411760" y="1781936"/>
            <a:ext cx="581606" cy="21939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2278210" y="1669433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060558" y="2070766"/>
            <a:ext cx="2663569" cy="85417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497172" y="3012292"/>
            <a:ext cx="1496194" cy="84875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1404851" y="2836421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611" y="3649190"/>
            <a:ext cx="1528163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4395338" y="3639233"/>
            <a:ext cx="1527436" cy="288995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3923928" y="2932005"/>
            <a:ext cx="360402" cy="599228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타원 28"/>
          <p:cNvSpPr/>
          <p:nvPr/>
        </p:nvSpPr>
        <p:spPr>
          <a:xfrm>
            <a:off x="4284330" y="3531233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3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862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06065"/>
              </p:ext>
            </p:extLst>
          </p:nvPr>
        </p:nvGraphicFramePr>
        <p:xfrm>
          <a:off x="7092280" y="199629"/>
          <a:ext cx="2016130" cy="23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등록된 카테고리에 맞춰 제품 상세 정보 등록 가능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상세 등록은 다음 </a:t>
                      </a:r>
                      <a:r>
                        <a:rPr lang="en-US" altLang="ko-KR" sz="900" dirty="0" err="1" smtClean="0"/>
                        <a:t>ppt</a:t>
                      </a:r>
                      <a:r>
                        <a:rPr lang="en-US" altLang="ko-KR" sz="900" dirty="0" smtClean="0"/>
                        <a:t> </a:t>
                      </a:r>
                      <a:r>
                        <a:rPr lang="ko-KR" altLang="en-US" sz="900" dirty="0" smtClean="0"/>
                        <a:t>확인 요청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제품 리스트 예시 샘플 이미지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제품관리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1124744"/>
            <a:ext cx="6480000" cy="281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71269" y="3649190"/>
            <a:ext cx="791728" cy="206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409426" y="1672240"/>
            <a:ext cx="472372" cy="19969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260651" y="1556086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429000"/>
            <a:ext cx="4320000" cy="1800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1835695" y="3429000"/>
            <a:ext cx="4320001" cy="180025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1727684" y="332100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859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938078"/>
              </p:ext>
            </p:extLst>
          </p:nvPr>
        </p:nvGraphicFramePr>
        <p:xfrm>
          <a:off x="7092280" y="199629"/>
          <a:ext cx="2016130" cy="28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제품명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기본분류 </a:t>
                      </a:r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카테고리 설정</a:t>
                      </a:r>
                      <a:r>
                        <a:rPr lang="en-US" altLang="ko-KR" sz="900" dirty="0" smtClean="0"/>
                        <a:t>)</a:t>
                      </a:r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리스트이미지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상세이미지</a:t>
                      </a:r>
                      <a:endParaRPr lang="en-US" altLang="ko-KR" sz="900" dirty="0" smtClean="0"/>
                    </a:p>
                    <a:p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상세 내용 입력</a:t>
                      </a:r>
                      <a:endParaRPr lang="en-US" altLang="ko-KR" sz="900" dirty="0" smtClean="0"/>
                    </a:p>
                    <a:p>
                      <a:endParaRPr lang="en-US" altLang="ko-KR" sz="900" dirty="0" smtClean="0"/>
                    </a:p>
                    <a:p>
                      <a:endParaRPr lang="en-US" altLang="ko-KR" sz="900" dirty="0" smtClean="0"/>
                    </a:p>
                    <a:p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프로젝트 별 제품 등록 항목에 맞춰 수정 및 추가 하여 진행</a:t>
                      </a:r>
                      <a:endParaRPr lang="en-US" altLang="ko-KR" sz="9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제품 상세 예시 샘플 이미지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25859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제품관리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&gt;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제품등록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(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상세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)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45017" y="740038"/>
            <a:ext cx="4712048" cy="5620794"/>
            <a:chOff x="1276874" y="750808"/>
            <a:chExt cx="4712048" cy="5620794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6874" y="750808"/>
              <a:ext cx="4680000" cy="3182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922" y="3933056"/>
              <a:ext cx="4680000" cy="24385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688" y="1681194"/>
            <a:ext cx="3600000" cy="2345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3301860" y="1681193"/>
            <a:ext cx="3592828" cy="234527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3186676" y="1542504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05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088154"/>
              </p:ext>
            </p:extLst>
          </p:nvPr>
        </p:nvGraphicFramePr>
        <p:xfrm>
          <a:off x="7092280" y="199629"/>
          <a:ext cx="2016130" cy="398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일반적으로 디자인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+HTML 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페이지 직접 관리 할 수 있게끔 원하실 경우 </a:t>
                      </a:r>
                      <a:r>
                        <a:rPr lang="ko-KR" altLang="en-US" sz="900" dirty="0" err="1" smtClean="0">
                          <a:solidFill>
                            <a:srgbClr val="FF0000"/>
                          </a:solidFill>
                        </a:rPr>
                        <a:t>컨텐츠관리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 사용</a:t>
                      </a:r>
                      <a:endParaRPr lang="en-US" altLang="ko-KR" sz="9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err="1" smtClean="0">
                          <a:solidFill>
                            <a:srgbClr val="FF0000"/>
                          </a:solidFill>
                        </a:rPr>
                        <a:t>컨텐츠관리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 사용 업체 예시 샘플 이미지 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한걸음엔터테인먼트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관리 희망하는 페이지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 리스트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등록 삭제는 가능 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초기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</a:rPr>
                        <a:t>세팅은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</a:rPr>
                        <a:t>웹메이커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</a:rPr>
                        <a:t>21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에서 진행 이 후 삭제하면 복구 불가능 하오니 주의 필요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err="1" smtClean="0">
                          <a:solidFill>
                            <a:srgbClr val="FF0000"/>
                          </a:solidFill>
                        </a:rPr>
                        <a:t>컨텐츠관리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 사용 업체 예시 샘플 이미지 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한걸음엔터테인먼트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사용자 화면 </a:t>
                      </a:r>
                      <a:r>
                        <a:rPr lang="en-US" altLang="ko-KR" sz="900" dirty="0" err="1" smtClean="0">
                          <a:solidFill>
                            <a:schemeClr val="tx1"/>
                          </a:solidFill>
                        </a:rPr>
                        <a:t>url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 :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hlinkClick r:id="rId2"/>
                        </a:rPr>
                        <a:t>http://onstepent.webmaker21.kr/_subpage/kor/education/content2.php</a:t>
                      </a:r>
                      <a:r>
                        <a:rPr lang="en-US" altLang="ko-KR" sz="900" b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1146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err="1" smtClean="0">
                <a:solidFill>
                  <a:schemeClr val="tx2"/>
                </a:solidFill>
              </a:rPr>
              <a:t>컨텐츠관리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554211"/>
            <a:ext cx="6480000" cy="299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251520" y="3314796"/>
            <a:ext cx="1152128" cy="23563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87305"/>
            <a:ext cx="4680000" cy="188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타원 11"/>
          <p:cNvSpPr/>
          <p:nvPr/>
        </p:nvSpPr>
        <p:spPr>
          <a:xfrm>
            <a:off x="1763688" y="2051038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07704" y="2187305"/>
            <a:ext cx="4680000" cy="1883461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272829"/>
            <a:ext cx="3600000" cy="2377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타원 14"/>
          <p:cNvSpPr/>
          <p:nvPr/>
        </p:nvSpPr>
        <p:spPr>
          <a:xfrm>
            <a:off x="2627784" y="4077072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771800" y="4256797"/>
            <a:ext cx="3600000" cy="239344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/>
          <p:cNvCxnSpPr/>
          <p:nvPr/>
        </p:nvCxnSpPr>
        <p:spPr>
          <a:xfrm flipH="1">
            <a:off x="6012160" y="3789040"/>
            <a:ext cx="144016" cy="467757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673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150142"/>
              </p:ext>
            </p:extLst>
          </p:nvPr>
        </p:nvGraphicFramePr>
        <p:xfrm>
          <a:off x="7092280" y="199629"/>
          <a:ext cx="2016130" cy="30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시간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월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</a:rPr>
                        <a:t>년도별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 홈페이지 접속 통계 확인 가능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ko-KR" sz="9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총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</a:rPr>
                        <a:t>접속자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이달의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</a:rPr>
                        <a:t>접속자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오늘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</a:rPr>
                        <a:t>접속자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일 평균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</a:rPr>
                        <a:t>접속자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 확인 가능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ko-KR" sz="9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</a:rPr>
                        <a:t>홈페이지 유입 경로 리스트도 확인 가능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접속통</a:t>
            </a:r>
            <a:r>
              <a:rPr lang="ko-KR" altLang="en-US" sz="1500" b="1" dirty="0">
                <a:solidFill>
                  <a:schemeClr val="tx2"/>
                </a:solidFill>
              </a:rPr>
              <a:t>계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관리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58" y="1628800"/>
            <a:ext cx="6480000" cy="359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251520" y="4293096"/>
            <a:ext cx="1186166" cy="100811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2806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표 46">
            <a:extLst>
              <a:ext uri="{FF2B5EF4-FFF2-40B4-BE49-F238E27FC236}">
                <a16:creationId xmlns="" xmlns:a16="http://schemas.microsoft.com/office/drawing/2014/main" id="{944C032C-FA66-D84B-8B34-C3270B9A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207905"/>
              </p:ext>
            </p:extLst>
          </p:nvPr>
        </p:nvGraphicFramePr>
        <p:xfrm>
          <a:off x="7092280" y="199629"/>
          <a:ext cx="2016130" cy="30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7">
                  <a:extLst>
                    <a:ext uri="{9D8B030D-6E8A-4147-A177-3AD203B41FA5}">
                      <a16:colId xmlns="" xmlns:a16="http://schemas.microsoft.com/office/drawing/2014/main" val="2251459659"/>
                    </a:ext>
                  </a:extLst>
                </a:gridCol>
                <a:gridCol w="1747313">
                  <a:extLst>
                    <a:ext uri="{9D8B030D-6E8A-4147-A177-3AD203B41FA5}">
                      <a16:colId xmlns="" xmlns:a16="http://schemas.microsoft.com/office/drawing/2014/main" val="3854560058"/>
                    </a:ext>
                  </a:extLst>
                </a:gridCol>
              </a:tblGrid>
              <a:tr h="161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064347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기획팀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</a:rPr>
                        <a:t> or</a:t>
                      </a:r>
                      <a:r>
                        <a:rPr lang="en-US" altLang="ko-KR" sz="9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900" baseline="0" dirty="0" err="1" smtClean="0">
                          <a:solidFill>
                            <a:srgbClr val="FF0000"/>
                          </a:solidFill>
                        </a:rPr>
                        <a:t>마케팅팀은</a:t>
                      </a:r>
                      <a:r>
                        <a:rPr lang="ko-KR" altLang="en-US" sz="900" baseline="0" dirty="0" smtClean="0">
                          <a:solidFill>
                            <a:srgbClr val="FF0000"/>
                          </a:solidFill>
                        </a:rPr>
                        <a:t> 홈페이지 오픈 후 </a:t>
                      </a:r>
                      <a:r>
                        <a:rPr lang="en-US" altLang="ko-KR" sz="900" baseline="0" dirty="0" smtClean="0">
                          <a:solidFill>
                            <a:srgbClr val="FF0000"/>
                          </a:solidFill>
                        </a:rPr>
                        <a:t>CMC</a:t>
                      </a:r>
                      <a:r>
                        <a:rPr lang="ko-KR" altLang="en-US" sz="900" baseline="0" dirty="0" smtClean="0">
                          <a:solidFill>
                            <a:srgbClr val="FF0000"/>
                          </a:solidFill>
                        </a:rPr>
                        <a:t>에서 해당 업체 </a:t>
                      </a:r>
                      <a:r>
                        <a:rPr lang="ko-KR" altLang="en-US" sz="900" baseline="0" dirty="0" err="1" smtClean="0">
                          <a:solidFill>
                            <a:srgbClr val="FF0000"/>
                          </a:solidFill>
                        </a:rPr>
                        <a:t>토큰키</a:t>
                      </a:r>
                      <a:r>
                        <a:rPr lang="ko-KR" altLang="en-US" sz="900" baseline="0" dirty="0" smtClean="0">
                          <a:solidFill>
                            <a:srgbClr val="FF0000"/>
                          </a:solidFill>
                        </a:rPr>
                        <a:t> 설정 확인 후 안내 </a:t>
                      </a:r>
                      <a:endParaRPr lang="en-US" altLang="ko-KR" sz="9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유지보수 범위 및 안내사항</a:t>
                      </a: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083242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웹퍼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유지보수 사이트 이동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이용안내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헬프데스크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이동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43740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오픈 후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웹호스팅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or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가상서버호스팅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이용중인 상품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사용기간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확인 가능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호스팅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관리 클릭 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웹퍼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마이페이지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이동</a:t>
                      </a: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288937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800" b="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웹퍼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유지보수 계정정보</a:t>
                      </a:r>
                      <a:endParaRPr lang="en-US" altLang="ko-KR" sz="9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812451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306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4480514"/>
                  </a:ext>
                </a:extLst>
              </a:tr>
              <a:tr h="146250"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endParaRPr lang="ko-KR" altLang="en-US" sz="800" b="0" dirty="0">
                        <a:latin typeface="+mn-ea"/>
                        <a:ea typeface="+mn-ea"/>
                      </a:endParaRPr>
                    </a:p>
                  </a:txBody>
                  <a:tcPr marL="27000" marR="27000" marT="36000" marB="36000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27000" marR="27000" marT="36000" marB="36000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2009568"/>
                  </a:ext>
                </a:extLst>
              </a:tr>
            </a:tbl>
          </a:graphicData>
        </a:graphic>
      </p:graphicFrame>
      <p:sp>
        <p:nvSpPr>
          <p:cNvPr id="67" name="직사각형 66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411" y="6686714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179512" y="414158"/>
            <a:ext cx="6768752" cy="6272555"/>
          </a:xfrm>
          <a:prstGeom prst="roundRect">
            <a:avLst>
              <a:gd name="adj" fmla="val 194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5940" y="90994"/>
            <a:ext cx="14061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유지보수 안내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8" y="527320"/>
            <a:ext cx="6480000" cy="6046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395536" y="3645024"/>
            <a:ext cx="864096" cy="28803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259632" y="908720"/>
            <a:ext cx="5616624" cy="151216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050831" y="2492896"/>
            <a:ext cx="2097233" cy="43204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331641" y="2996952"/>
            <a:ext cx="792088" cy="216024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356152" y="4869160"/>
            <a:ext cx="911591" cy="216024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337895" y="5805264"/>
            <a:ext cx="5465993" cy="768286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1121871" y="80072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2942819" y="2384896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2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1190586" y="2888952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3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1223629" y="4761160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3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1218055" y="5697264"/>
            <a:ext cx="216024" cy="21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</a:rPr>
              <a:t>4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857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3000856" y="2816674"/>
            <a:ext cx="2762039" cy="4741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6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altLang="ko-KR" sz="2400" b="1" dirty="0"/>
              <a:t>End of Document</a:t>
            </a:r>
            <a:endParaRPr lang="ko-KR" altLang="en-US" sz="24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539" y="6525345"/>
            <a:ext cx="530589" cy="1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0" y="2"/>
            <a:ext cx="1170130" cy="48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170130" y="2590"/>
            <a:ext cx="7973870" cy="4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841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1050</Words>
  <Application>Microsoft Office PowerPoint</Application>
  <PresentationFormat>화면 슬라이드 쇼(4:3)</PresentationFormat>
  <Paragraphs>331</Paragraphs>
  <Slides>26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36</cp:revision>
  <dcterms:created xsi:type="dcterms:W3CDTF">2022-11-23T06:50:18Z</dcterms:created>
  <dcterms:modified xsi:type="dcterms:W3CDTF">2022-12-01T06:19:43Z</dcterms:modified>
</cp:coreProperties>
</file>